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y="6858000" cx="12192000"/>
  <p:notesSz cx="6858000" cy="9144000"/>
  <p:embeddedFontLst>
    <p:embeddedFont>
      <p:font typeface="Tahoma"/>
      <p:regular r:id="rId19"/>
      <p:bold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1" roundtripDataSignature="AMtx7mhtidym64aVFX/M5WpfPvAyuisd/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Tahoma-bold.fntdata"/><Relationship Id="rId11" Type="http://schemas.openxmlformats.org/officeDocument/2006/relationships/slide" Target="slides/slide7.xml"/><Relationship Id="rId10" Type="http://schemas.openxmlformats.org/officeDocument/2006/relationships/slide" Target="slides/slide6.xml"/><Relationship Id="rId21" Type="http://customschemas.google.com/relationships/presentationmetadata" Target="metadata"/><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font" Target="fonts/Tahoma-regular.fntdata"/><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de-DE"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 name="Shape 49"/>
        <p:cNvGrpSpPr/>
        <p:nvPr/>
      </p:nvGrpSpPr>
      <p:grpSpPr>
        <a:xfrm>
          <a:off x="0" y="0"/>
          <a:ext cx="0" cy="0"/>
          <a:chOff x="0" y="0"/>
          <a:chExt cx="0" cy="0"/>
        </a:xfrm>
      </p:grpSpPr>
      <p:sp>
        <p:nvSpPr>
          <p:cNvPr id="50" name="Google Shape;50;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1" name="Google Shape;51;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7" name="Google Shape;97;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1" name="Google Shape;101;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3d1c0c6b1a9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7" name="Google Shape;107;g3d1c0c6b1a9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4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6" name="Google Shape;136;p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8" name="Google Shape;158;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 name="Shape 53"/>
        <p:cNvGrpSpPr/>
        <p:nvPr/>
      </p:nvGrpSpPr>
      <p:grpSpPr>
        <a:xfrm>
          <a:off x="0" y="0"/>
          <a:ext cx="0" cy="0"/>
          <a:chOff x="0" y="0"/>
          <a:chExt cx="0" cy="0"/>
        </a:xfrm>
      </p:grpSpPr>
      <p:sp>
        <p:nvSpPr>
          <p:cNvPr id="54" name="Google Shape;54;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5" name="Google Shape;55;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1" name="Google Shape;61;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7" name="Google Shape;67;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1" name="Google Shape;71;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7" name="Google Shape;77;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1" name="Google Shape;81;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p3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7" name="Google Shape;87;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1" name="Google Shape;91;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 Id="rId3"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jpg"/><Relationship Id="rId3" Type="http://schemas.openxmlformats.org/officeDocument/2006/relationships/image" Target="../media/image9.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9.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Kampagne1" type="blank">
  <p:cSld name="BLANK">
    <p:spTree>
      <p:nvGrpSpPr>
        <p:cNvPr id="15" name="Shape 15"/>
        <p:cNvGrpSpPr/>
        <p:nvPr/>
      </p:nvGrpSpPr>
      <p:grpSpPr>
        <a:xfrm>
          <a:off x="0" y="0"/>
          <a:ext cx="0" cy="0"/>
          <a:chOff x="0" y="0"/>
          <a:chExt cx="0" cy="0"/>
        </a:xfrm>
      </p:grpSpPr>
      <p:sp>
        <p:nvSpPr>
          <p:cNvPr id="16" name="Google Shape;16;p33"/>
          <p:cNvSpPr txBox="1"/>
          <p:nvPr/>
        </p:nvSpPr>
        <p:spPr>
          <a:xfrm>
            <a:off x="381001" y="6064620"/>
            <a:ext cx="4632290"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de-DE" sz="1800" u="none" cap="none" strike="noStrike">
                <a:solidFill>
                  <a:srgbClr val="605E67"/>
                </a:solidFill>
                <a:latin typeface="Tahoma"/>
                <a:ea typeface="Tahoma"/>
                <a:cs typeface="Tahoma"/>
                <a:sym typeface="Tahoma"/>
              </a:rPr>
              <a:t>Maggia Tal, 2024</a:t>
            </a:r>
            <a:endParaRPr b="0" i="0" sz="1800" u="none" cap="none" strike="noStrike">
              <a:solidFill>
                <a:srgbClr val="605E67"/>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1200"/>
              <a:buFont typeface="Arial"/>
              <a:buNone/>
            </a:pPr>
            <a:r>
              <a:rPr b="1" i="0" lang="de-DE" sz="1200" u="none" cap="none" strike="noStrike">
                <a:solidFill>
                  <a:srgbClr val="605E67"/>
                </a:solidFill>
                <a:latin typeface="Tahoma"/>
                <a:ea typeface="Tahoma"/>
                <a:cs typeface="Tahoma"/>
                <a:sym typeface="Tahoma"/>
              </a:rPr>
              <a:t>Photo: VBS/DDPS - Dominic Wenger</a:t>
            </a:r>
            <a:endParaRPr b="0" i="0" sz="1200" u="none" cap="none" strike="noStrike">
              <a:solidFill>
                <a:srgbClr val="605E67"/>
              </a:solidFill>
              <a:latin typeface="Tahoma"/>
              <a:ea typeface="Tahoma"/>
              <a:cs typeface="Tahoma"/>
              <a:sym typeface="Tahoma"/>
            </a:endParaRPr>
          </a:p>
        </p:txBody>
      </p:sp>
      <p:pic>
        <p:nvPicPr>
          <p:cNvPr descr="Ein Bild, das draußen, Baum, Mann, Waffe enthält.&#10;&#10;KI-generierte Inhalte können fehlerhaft sein." id="17" name="Google Shape;17;p33"/>
          <p:cNvPicPr preferRelativeResize="0"/>
          <p:nvPr/>
        </p:nvPicPr>
        <p:blipFill rotWithShape="1">
          <a:blip r:embed="rId2">
            <a:alphaModFix/>
          </a:blip>
          <a:srcRect b="0" l="0" r="0" t="0"/>
          <a:stretch/>
        </p:blipFill>
        <p:spPr>
          <a:xfrm>
            <a:off x="381001" y="319088"/>
            <a:ext cx="9820041" cy="5523773"/>
          </a:xfrm>
          <a:prstGeom prst="rect">
            <a:avLst/>
          </a:prstGeom>
          <a:noFill/>
          <a:ln>
            <a:noFill/>
          </a:ln>
        </p:spPr>
      </p:pic>
      <p:pic>
        <p:nvPicPr>
          <p:cNvPr id="18" name="Google Shape;18;p33"/>
          <p:cNvPicPr preferRelativeResize="0"/>
          <p:nvPr/>
        </p:nvPicPr>
        <p:blipFill rotWithShape="1">
          <a:blip r:embed="rId3">
            <a:alphaModFix/>
          </a:blip>
          <a:srcRect b="0" l="0" r="0" t="0"/>
          <a:stretch/>
        </p:blipFill>
        <p:spPr>
          <a:xfrm>
            <a:off x="6086802" y="2547311"/>
            <a:ext cx="5864038" cy="4067933"/>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el und Inhalt 2/3">
  <p:cSld name="2_Titel und Inhalt 2/3">
    <p:spTree>
      <p:nvGrpSpPr>
        <p:cNvPr id="19" name="Shape 19"/>
        <p:cNvGrpSpPr/>
        <p:nvPr/>
      </p:nvGrpSpPr>
      <p:grpSpPr>
        <a:xfrm>
          <a:off x="0" y="0"/>
          <a:ext cx="0" cy="0"/>
          <a:chOff x="0" y="0"/>
          <a:chExt cx="0" cy="0"/>
        </a:xfrm>
      </p:grpSpPr>
      <p:sp>
        <p:nvSpPr>
          <p:cNvPr id="20" name="Google Shape;20;p39"/>
          <p:cNvSpPr txBox="1"/>
          <p:nvPr>
            <p:ph type="title"/>
          </p:nvPr>
        </p:nvSpPr>
        <p:spPr>
          <a:xfrm>
            <a:off x="838200" y="365125"/>
            <a:ext cx="10515600" cy="10800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atin typeface="Tahoma"/>
                <a:ea typeface="Tahoma"/>
                <a:cs typeface="Tahoma"/>
                <a:sym typeface="Tahom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39"/>
          <p:cNvSpPr txBox="1"/>
          <p:nvPr>
            <p:ph idx="1" type="body"/>
          </p:nvPr>
        </p:nvSpPr>
        <p:spPr>
          <a:xfrm>
            <a:off x="838800" y="1512000"/>
            <a:ext cx="7375901" cy="4351338"/>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2000"/>
              </a:spcBef>
              <a:spcAft>
                <a:spcPts val="0"/>
              </a:spcAft>
              <a:buClr>
                <a:schemeClr val="dk1"/>
              </a:buClr>
              <a:buSzPts val="2800"/>
              <a:buChar char="•"/>
              <a:defRPr>
                <a:latin typeface="Tahoma"/>
                <a:ea typeface="Tahoma"/>
                <a:cs typeface="Tahoma"/>
                <a:sym typeface="Tahoma"/>
              </a:defRPr>
            </a:lvl1pPr>
            <a:lvl2pPr indent="-381000" lvl="1" marL="914400" algn="l">
              <a:lnSpc>
                <a:spcPct val="100000"/>
              </a:lnSpc>
              <a:spcBef>
                <a:spcPts val="500"/>
              </a:spcBef>
              <a:spcAft>
                <a:spcPts val="0"/>
              </a:spcAft>
              <a:buClr>
                <a:schemeClr val="dk1"/>
              </a:buClr>
              <a:buSzPts val="2400"/>
              <a:buChar char="•"/>
              <a:defRPr/>
            </a:lvl2pPr>
            <a:lvl3pPr indent="-355600" lvl="2" marL="1371600" algn="l">
              <a:lnSpc>
                <a:spcPct val="100000"/>
              </a:lnSpc>
              <a:spcBef>
                <a:spcPts val="500"/>
              </a:spcBef>
              <a:spcAft>
                <a:spcPts val="0"/>
              </a:spcAft>
              <a:buClr>
                <a:schemeClr val="dk1"/>
              </a:buClr>
              <a:buSzPts val="2000"/>
              <a:buChar char="•"/>
              <a:defRPr/>
            </a:lvl3pPr>
            <a:lvl4pPr indent="-342900" lvl="3" marL="1828800" algn="l">
              <a:lnSpc>
                <a:spcPct val="100000"/>
              </a:lnSpc>
              <a:spcBef>
                <a:spcPts val="500"/>
              </a:spcBef>
              <a:spcAft>
                <a:spcPts val="0"/>
              </a:spcAft>
              <a:buClr>
                <a:schemeClr val="dk1"/>
              </a:buClr>
              <a:buSzPts val="1800"/>
              <a:buChar char="•"/>
              <a:defRPr/>
            </a:lvl4pPr>
            <a:lvl5pPr indent="-342900" lvl="4" marL="2286000" algn="l">
              <a:lnSpc>
                <a:spcPct val="10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22" name="Google Shape;22;p39"/>
          <p:cNvPicPr preferRelativeResize="0"/>
          <p:nvPr/>
        </p:nvPicPr>
        <p:blipFill rotWithShape="1">
          <a:blip r:embed="rId2">
            <a:alphaModFix/>
          </a:blip>
          <a:srcRect b="0" l="0" r="0" t="0"/>
          <a:stretch/>
        </p:blipFill>
        <p:spPr>
          <a:xfrm>
            <a:off x="8752114" y="4415177"/>
            <a:ext cx="3058886" cy="2121975"/>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Kampagne2">
  <p:cSld name="1_Kampagne2">
    <p:spTree>
      <p:nvGrpSpPr>
        <p:cNvPr id="23" name="Shape 23"/>
        <p:cNvGrpSpPr/>
        <p:nvPr/>
      </p:nvGrpSpPr>
      <p:grpSpPr>
        <a:xfrm>
          <a:off x="0" y="0"/>
          <a:ext cx="0" cy="0"/>
          <a:chOff x="0" y="0"/>
          <a:chExt cx="0" cy="0"/>
        </a:xfrm>
      </p:grpSpPr>
      <p:pic>
        <p:nvPicPr>
          <p:cNvPr id="24" name="Google Shape;24;p40"/>
          <p:cNvPicPr preferRelativeResize="0"/>
          <p:nvPr/>
        </p:nvPicPr>
        <p:blipFill rotWithShape="1">
          <a:blip r:embed="rId2">
            <a:alphaModFix/>
          </a:blip>
          <a:srcRect b="1681" l="0" r="0" t="14009"/>
          <a:stretch/>
        </p:blipFill>
        <p:spPr>
          <a:xfrm>
            <a:off x="0" y="0"/>
            <a:ext cx="12192000" cy="6858000"/>
          </a:xfrm>
          <a:prstGeom prst="rect">
            <a:avLst/>
          </a:prstGeom>
          <a:noFill/>
          <a:ln>
            <a:noFill/>
          </a:ln>
        </p:spPr>
      </p:pic>
      <p:sp>
        <p:nvSpPr>
          <p:cNvPr id="25" name="Google Shape;25;p40"/>
          <p:cNvSpPr txBox="1"/>
          <p:nvPr/>
        </p:nvSpPr>
        <p:spPr>
          <a:xfrm>
            <a:off x="241160" y="6139543"/>
            <a:ext cx="4632290"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de-DE" sz="1800" u="none" cap="none" strike="noStrike">
                <a:solidFill>
                  <a:schemeClr val="lt1"/>
                </a:solidFill>
                <a:latin typeface="Tahoma"/>
                <a:ea typeface="Tahoma"/>
                <a:cs typeface="Tahoma"/>
                <a:sym typeface="Tahoma"/>
              </a:rPr>
              <a:t>Blatten, 2025</a:t>
            </a:r>
            <a:endParaRPr b="0" i="0" sz="1800" u="none" cap="none" strike="noStrike">
              <a:solidFill>
                <a:schemeClr val="lt1"/>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1200"/>
              <a:buFont typeface="Arial"/>
              <a:buNone/>
            </a:pPr>
            <a:r>
              <a:rPr b="1" i="0" lang="de-DE" sz="1200" u="none" cap="none" strike="noStrike">
                <a:solidFill>
                  <a:schemeClr val="lt1"/>
                </a:solidFill>
                <a:latin typeface="Tahoma"/>
                <a:ea typeface="Tahoma"/>
                <a:cs typeface="Tahoma"/>
                <a:sym typeface="Tahoma"/>
              </a:rPr>
              <a:t>Photo: VBS/DDPS - Gian-Luca Weidinger</a:t>
            </a:r>
            <a:endParaRPr b="0" i="0" sz="1200" u="none" cap="none" strike="noStrike">
              <a:solidFill>
                <a:schemeClr val="lt1"/>
              </a:solidFill>
              <a:latin typeface="Tahoma"/>
              <a:ea typeface="Tahoma"/>
              <a:cs typeface="Tahoma"/>
              <a:sym typeface="Tahoma"/>
            </a:endParaRPr>
          </a:p>
        </p:txBody>
      </p:sp>
      <p:pic>
        <p:nvPicPr>
          <p:cNvPr id="26" name="Google Shape;26;p40"/>
          <p:cNvPicPr preferRelativeResize="0"/>
          <p:nvPr/>
        </p:nvPicPr>
        <p:blipFill rotWithShape="1">
          <a:blip r:embed="rId3">
            <a:alphaModFix/>
          </a:blip>
          <a:srcRect b="0" l="0" r="0" t="0"/>
          <a:stretch/>
        </p:blipFill>
        <p:spPr>
          <a:xfrm>
            <a:off x="8752114" y="4415177"/>
            <a:ext cx="3058886" cy="212197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Kampagne2">
  <p:cSld name="2_Kampagne2 2">
    <p:spTree>
      <p:nvGrpSpPr>
        <p:cNvPr id="27" name="Shape 27"/>
        <p:cNvGrpSpPr/>
        <p:nvPr/>
      </p:nvGrpSpPr>
      <p:grpSpPr>
        <a:xfrm>
          <a:off x="0" y="0"/>
          <a:ext cx="0" cy="0"/>
          <a:chOff x="0" y="0"/>
          <a:chExt cx="0" cy="0"/>
        </a:xfrm>
      </p:grpSpPr>
      <p:pic>
        <p:nvPicPr>
          <p:cNvPr id="28" name="Google Shape;28;p54"/>
          <p:cNvPicPr preferRelativeResize="0"/>
          <p:nvPr/>
        </p:nvPicPr>
        <p:blipFill rotWithShape="1">
          <a:blip r:embed="rId2">
            <a:alphaModFix/>
          </a:blip>
          <a:srcRect b="8710" l="0" r="0" t="6980"/>
          <a:stretch/>
        </p:blipFill>
        <p:spPr>
          <a:xfrm>
            <a:off x="0" y="0"/>
            <a:ext cx="12192000" cy="6858000"/>
          </a:xfrm>
          <a:prstGeom prst="rect">
            <a:avLst/>
          </a:prstGeom>
          <a:noFill/>
          <a:ln>
            <a:noFill/>
          </a:ln>
        </p:spPr>
      </p:pic>
      <p:sp>
        <p:nvSpPr>
          <p:cNvPr id="29" name="Google Shape;29;p54"/>
          <p:cNvSpPr txBox="1"/>
          <p:nvPr/>
        </p:nvSpPr>
        <p:spPr>
          <a:xfrm>
            <a:off x="241160" y="6139543"/>
            <a:ext cx="4632290"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de-DE" sz="1800" u="none" cap="none" strike="noStrike">
                <a:solidFill>
                  <a:schemeClr val="lt1"/>
                </a:solidFill>
                <a:latin typeface="Tahoma"/>
                <a:ea typeface="Tahoma"/>
                <a:cs typeface="Tahoma"/>
                <a:sym typeface="Tahoma"/>
              </a:rPr>
              <a:t>Saas-Grund, 2024</a:t>
            </a:r>
            <a:endParaRPr b="0" i="0" sz="1800" u="none" cap="none" strike="noStrike">
              <a:solidFill>
                <a:schemeClr val="lt1"/>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1200"/>
              <a:buFont typeface="Arial"/>
              <a:buNone/>
            </a:pPr>
            <a:r>
              <a:rPr b="1" i="0" lang="de-DE" sz="1200" u="none" cap="none" strike="noStrike">
                <a:solidFill>
                  <a:schemeClr val="lt1"/>
                </a:solidFill>
                <a:latin typeface="Tahoma"/>
                <a:ea typeface="Tahoma"/>
                <a:cs typeface="Tahoma"/>
                <a:sym typeface="Tahoma"/>
              </a:rPr>
              <a:t>Photo : VBS/DDPS - Dominic Wenger</a:t>
            </a:r>
            <a:endParaRPr b="0" i="0" sz="1200" u="none" cap="none" strike="noStrike">
              <a:solidFill>
                <a:schemeClr val="lt1"/>
              </a:solidFill>
              <a:latin typeface="Tahoma"/>
              <a:ea typeface="Tahoma"/>
              <a:cs typeface="Tahoma"/>
              <a:sym typeface="Tahoma"/>
            </a:endParaRPr>
          </a:p>
        </p:txBody>
      </p:sp>
      <p:pic>
        <p:nvPicPr>
          <p:cNvPr id="30" name="Google Shape;30;p54"/>
          <p:cNvPicPr preferRelativeResize="0"/>
          <p:nvPr/>
        </p:nvPicPr>
        <p:blipFill rotWithShape="1">
          <a:blip r:embed="rId3">
            <a:alphaModFix/>
          </a:blip>
          <a:srcRect b="0" l="0" r="0" t="0"/>
          <a:stretch/>
        </p:blipFill>
        <p:spPr>
          <a:xfrm>
            <a:off x="8752114" y="4415177"/>
            <a:ext cx="3058886" cy="212197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Kampagne2">
  <p:cSld name="2_Kampagne2 4">
    <p:spTree>
      <p:nvGrpSpPr>
        <p:cNvPr id="31" name="Shape 31"/>
        <p:cNvGrpSpPr/>
        <p:nvPr/>
      </p:nvGrpSpPr>
      <p:grpSpPr>
        <a:xfrm>
          <a:off x="0" y="0"/>
          <a:ext cx="0" cy="0"/>
          <a:chOff x="0" y="0"/>
          <a:chExt cx="0" cy="0"/>
        </a:xfrm>
      </p:grpSpPr>
      <p:pic>
        <p:nvPicPr>
          <p:cNvPr id="32" name="Google Shape;32;p56"/>
          <p:cNvPicPr preferRelativeResize="0"/>
          <p:nvPr/>
        </p:nvPicPr>
        <p:blipFill rotWithShape="1">
          <a:blip r:embed="rId2">
            <a:alphaModFix/>
          </a:blip>
          <a:srcRect b="3928" l="0" r="0" t="21072"/>
          <a:stretch/>
        </p:blipFill>
        <p:spPr>
          <a:xfrm>
            <a:off x="0" y="0"/>
            <a:ext cx="12192000" cy="6858000"/>
          </a:xfrm>
          <a:prstGeom prst="rect">
            <a:avLst/>
          </a:prstGeom>
          <a:noFill/>
          <a:ln>
            <a:noFill/>
          </a:ln>
        </p:spPr>
      </p:pic>
      <p:sp>
        <p:nvSpPr>
          <p:cNvPr id="33" name="Google Shape;33;p56"/>
          <p:cNvSpPr txBox="1"/>
          <p:nvPr/>
        </p:nvSpPr>
        <p:spPr>
          <a:xfrm>
            <a:off x="241160" y="6139543"/>
            <a:ext cx="4632290"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de-DE" sz="1800" u="none" cap="none" strike="noStrike">
                <a:solidFill>
                  <a:schemeClr val="lt1"/>
                </a:solidFill>
                <a:latin typeface="Tahoma"/>
                <a:ea typeface="Tahoma"/>
                <a:cs typeface="Tahoma"/>
                <a:sym typeface="Tahoma"/>
              </a:rPr>
              <a:t>Brienz, 2024</a:t>
            </a:r>
            <a:endParaRPr b="0" i="0" sz="1800" u="none" cap="none" strike="noStrike">
              <a:solidFill>
                <a:schemeClr val="lt1"/>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1200"/>
              <a:buFont typeface="Arial"/>
              <a:buNone/>
            </a:pPr>
            <a:r>
              <a:rPr b="1" i="0" lang="de-DE" sz="1200" u="none" cap="none" strike="noStrike">
                <a:solidFill>
                  <a:schemeClr val="lt1"/>
                </a:solidFill>
                <a:latin typeface="Tahoma"/>
                <a:ea typeface="Tahoma"/>
                <a:cs typeface="Tahoma"/>
                <a:sym typeface="Tahoma"/>
              </a:rPr>
              <a:t>Photo : </a:t>
            </a:r>
            <a:r>
              <a:rPr b="1" i="0" lang="de-DE" sz="1400" u="none" cap="none" strike="noStrike">
                <a:solidFill>
                  <a:schemeClr val="lt1"/>
                </a:solidFill>
                <a:latin typeface="Tahoma"/>
                <a:ea typeface="Tahoma"/>
                <a:cs typeface="Tahoma"/>
                <a:sym typeface="Tahoma"/>
              </a:rPr>
              <a:t>VBS/DDPS - Pascal Gertschen</a:t>
            </a:r>
            <a:endParaRPr b="0" i="0" sz="1400" u="none" cap="none" strike="noStrike">
              <a:solidFill>
                <a:schemeClr val="lt1"/>
              </a:solidFill>
              <a:latin typeface="Tahoma"/>
              <a:ea typeface="Tahoma"/>
              <a:cs typeface="Tahoma"/>
              <a:sym typeface="Tahoma"/>
            </a:endParaRPr>
          </a:p>
        </p:txBody>
      </p:sp>
      <p:pic>
        <p:nvPicPr>
          <p:cNvPr id="34" name="Google Shape;34;p56"/>
          <p:cNvPicPr preferRelativeResize="0"/>
          <p:nvPr/>
        </p:nvPicPr>
        <p:blipFill rotWithShape="1">
          <a:blip r:embed="rId3">
            <a:alphaModFix/>
          </a:blip>
          <a:srcRect b="0" l="0" r="0" t="0"/>
          <a:stretch/>
        </p:blipFill>
        <p:spPr>
          <a:xfrm>
            <a:off x="8752114" y="4415177"/>
            <a:ext cx="3058886" cy="212197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Kampagne2">
  <p:cSld name="2_Kampagne2 3">
    <p:spTree>
      <p:nvGrpSpPr>
        <p:cNvPr id="35" name="Shape 35"/>
        <p:cNvGrpSpPr/>
        <p:nvPr/>
      </p:nvGrpSpPr>
      <p:grpSpPr>
        <a:xfrm>
          <a:off x="0" y="0"/>
          <a:ext cx="0" cy="0"/>
          <a:chOff x="0" y="0"/>
          <a:chExt cx="0" cy="0"/>
        </a:xfrm>
      </p:grpSpPr>
      <p:pic>
        <p:nvPicPr>
          <p:cNvPr id="36" name="Google Shape;36;p55"/>
          <p:cNvPicPr preferRelativeResize="0"/>
          <p:nvPr/>
        </p:nvPicPr>
        <p:blipFill rotWithShape="1">
          <a:blip r:embed="rId2">
            <a:alphaModFix/>
          </a:blip>
          <a:srcRect b="4757" l="0" r="0" t="10933"/>
          <a:stretch/>
        </p:blipFill>
        <p:spPr>
          <a:xfrm>
            <a:off x="0" y="0"/>
            <a:ext cx="12192000" cy="6858000"/>
          </a:xfrm>
          <a:prstGeom prst="rect">
            <a:avLst/>
          </a:prstGeom>
          <a:noFill/>
          <a:ln>
            <a:noFill/>
          </a:ln>
        </p:spPr>
      </p:pic>
      <p:sp>
        <p:nvSpPr>
          <p:cNvPr id="37" name="Google Shape;37;p55"/>
          <p:cNvSpPr txBox="1"/>
          <p:nvPr/>
        </p:nvSpPr>
        <p:spPr>
          <a:xfrm>
            <a:off x="241160" y="6139543"/>
            <a:ext cx="4632290"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1" i="0" lang="de-DE" sz="1800" u="none" cap="none" strike="noStrike">
                <a:solidFill>
                  <a:schemeClr val="lt1"/>
                </a:solidFill>
                <a:latin typeface="Tahoma"/>
                <a:ea typeface="Tahoma"/>
                <a:cs typeface="Tahoma"/>
                <a:sym typeface="Tahoma"/>
              </a:rPr>
              <a:t>Saas-Grund, 2024</a:t>
            </a:r>
            <a:endParaRPr b="0" i="0" sz="1800" u="none" cap="none" strike="noStrike">
              <a:solidFill>
                <a:schemeClr val="lt1"/>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1200"/>
              <a:buFont typeface="Arial"/>
              <a:buNone/>
            </a:pPr>
            <a:r>
              <a:rPr b="1" i="0" lang="de-DE" sz="1200" u="none" cap="none" strike="noStrike">
                <a:solidFill>
                  <a:schemeClr val="lt1"/>
                </a:solidFill>
                <a:latin typeface="Tahoma"/>
                <a:ea typeface="Tahoma"/>
                <a:cs typeface="Tahoma"/>
                <a:sym typeface="Tahoma"/>
              </a:rPr>
              <a:t>Photo : VBS/DDPS - Dominic Wenger</a:t>
            </a:r>
            <a:endParaRPr b="0" i="0" sz="1200" u="none" cap="none" strike="noStrike">
              <a:solidFill>
                <a:schemeClr val="lt1"/>
              </a:solidFill>
              <a:latin typeface="Tahoma"/>
              <a:ea typeface="Tahoma"/>
              <a:cs typeface="Tahoma"/>
              <a:sym typeface="Tahoma"/>
            </a:endParaRPr>
          </a:p>
        </p:txBody>
      </p:sp>
      <p:pic>
        <p:nvPicPr>
          <p:cNvPr id="38" name="Google Shape;38;p55"/>
          <p:cNvPicPr preferRelativeResize="0"/>
          <p:nvPr/>
        </p:nvPicPr>
        <p:blipFill rotWithShape="1">
          <a:blip r:embed="rId3">
            <a:alphaModFix/>
          </a:blip>
          <a:srcRect b="0" l="0" r="0" t="0"/>
          <a:stretch/>
        </p:blipFill>
        <p:spPr>
          <a:xfrm>
            <a:off x="8752114" y="4415177"/>
            <a:ext cx="3058886" cy="212197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el und Inhalt 2/3">
  <p:cSld name="3_Titel und Inhalt 2/3">
    <p:spTree>
      <p:nvGrpSpPr>
        <p:cNvPr id="39" name="Shape 39"/>
        <p:cNvGrpSpPr/>
        <p:nvPr/>
      </p:nvGrpSpPr>
      <p:grpSpPr>
        <a:xfrm>
          <a:off x="0" y="0"/>
          <a:ext cx="0" cy="0"/>
          <a:chOff x="0" y="0"/>
          <a:chExt cx="0" cy="0"/>
        </a:xfrm>
      </p:grpSpPr>
      <p:sp>
        <p:nvSpPr>
          <p:cNvPr id="40" name="Google Shape;40;p13"/>
          <p:cNvSpPr txBox="1"/>
          <p:nvPr>
            <p:ph type="title"/>
          </p:nvPr>
        </p:nvSpPr>
        <p:spPr>
          <a:xfrm>
            <a:off x="838200" y="365125"/>
            <a:ext cx="10515600" cy="10800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atin typeface="Tahoma"/>
                <a:ea typeface="Tahoma"/>
                <a:cs typeface="Tahoma"/>
                <a:sym typeface="Tahom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1" name="Google Shape;41;p13"/>
          <p:cNvSpPr txBox="1"/>
          <p:nvPr>
            <p:ph idx="1" type="body"/>
          </p:nvPr>
        </p:nvSpPr>
        <p:spPr>
          <a:xfrm>
            <a:off x="838800" y="1512000"/>
            <a:ext cx="10515000" cy="4351338"/>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2000"/>
              </a:spcBef>
              <a:spcAft>
                <a:spcPts val="0"/>
              </a:spcAft>
              <a:buClr>
                <a:schemeClr val="dk1"/>
              </a:buClr>
              <a:buSzPts val="2800"/>
              <a:buChar char="•"/>
              <a:defRPr>
                <a:latin typeface="Tahoma"/>
                <a:ea typeface="Tahoma"/>
                <a:cs typeface="Tahoma"/>
                <a:sym typeface="Tahoma"/>
              </a:defRPr>
            </a:lvl1pPr>
            <a:lvl2pPr indent="-381000" lvl="1" marL="914400" algn="l">
              <a:lnSpc>
                <a:spcPct val="100000"/>
              </a:lnSpc>
              <a:spcBef>
                <a:spcPts val="500"/>
              </a:spcBef>
              <a:spcAft>
                <a:spcPts val="0"/>
              </a:spcAft>
              <a:buClr>
                <a:schemeClr val="dk1"/>
              </a:buClr>
              <a:buSzPts val="2400"/>
              <a:buChar char="•"/>
              <a:defRPr/>
            </a:lvl2pPr>
            <a:lvl3pPr indent="-355600" lvl="2" marL="1371600" algn="l">
              <a:lnSpc>
                <a:spcPct val="100000"/>
              </a:lnSpc>
              <a:spcBef>
                <a:spcPts val="500"/>
              </a:spcBef>
              <a:spcAft>
                <a:spcPts val="0"/>
              </a:spcAft>
              <a:buClr>
                <a:schemeClr val="dk1"/>
              </a:buClr>
              <a:buSzPts val="2000"/>
              <a:buChar char="•"/>
              <a:defRPr/>
            </a:lvl3pPr>
            <a:lvl4pPr indent="-342900" lvl="3" marL="1828800" algn="l">
              <a:lnSpc>
                <a:spcPct val="100000"/>
              </a:lnSpc>
              <a:spcBef>
                <a:spcPts val="500"/>
              </a:spcBef>
              <a:spcAft>
                <a:spcPts val="0"/>
              </a:spcAft>
              <a:buClr>
                <a:schemeClr val="dk1"/>
              </a:buClr>
              <a:buSzPts val="1800"/>
              <a:buChar char="•"/>
              <a:defRPr/>
            </a:lvl4pPr>
            <a:lvl5pPr indent="-342900" lvl="4" marL="2286000" algn="l">
              <a:lnSpc>
                <a:spcPct val="10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sterTitel_Rot">
  <p:cSld name="MasterTitel_Rot">
    <p:bg>
      <p:bgPr>
        <a:solidFill>
          <a:srgbClr val="FF7B00"/>
        </a:solidFill>
      </p:bgPr>
    </p:bg>
    <p:spTree>
      <p:nvGrpSpPr>
        <p:cNvPr id="42" name="Shape 42"/>
        <p:cNvGrpSpPr/>
        <p:nvPr/>
      </p:nvGrpSpPr>
      <p:grpSpPr>
        <a:xfrm>
          <a:off x="0" y="0"/>
          <a:ext cx="0" cy="0"/>
          <a:chOff x="0" y="0"/>
          <a:chExt cx="0" cy="0"/>
        </a:xfrm>
      </p:grpSpPr>
      <p:pic>
        <p:nvPicPr>
          <p:cNvPr descr="Ein Bild, das Grün enthält.&#10;&#10;KI-generierte Inhalte können fehlerhaft sein." id="43" name="Google Shape;43;p36"/>
          <p:cNvPicPr preferRelativeResize="0"/>
          <p:nvPr/>
        </p:nvPicPr>
        <p:blipFill rotWithShape="1">
          <a:blip r:embed="rId2">
            <a:alphaModFix/>
          </a:blip>
          <a:srcRect b="13531" l="0" r="0" t="0"/>
          <a:stretch/>
        </p:blipFill>
        <p:spPr>
          <a:xfrm>
            <a:off x="0" y="0"/>
            <a:ext cx="12192000" cy="6858000"/>
          </a:xfrm>
          <a:prstGeom prst="rect">
            <a:avLst/>
          </a:prstGeom>
          <a:noFill/>
          <a:ln>
            <a:noFill/>
          </a:ln>
        </p:spPr>
      </p:pic>
      <p:sp>
        <p:nvSpPr>
          <p:cNvPr id="44" name="Google Shape;44;p36"/>
          <p:cNvSpPr txBox="1"/>
          <p:nvPr>
            <p:ph type="ctrTitle"/>
          </p:nvPr>
        </p:nvSpPr>
        <p:spPr>
          <a:xfrm>
            <a:off x="694800" y="2135617"/>
            <a:ext cx="10800000" cy="23868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lt1"/>
              </a:buClr>
              <a:buSzPts val="6000"/>
              <a:buFont typeface="Arial"/>
              <a:buNone/>
              <a:defRPr sz="6000">
                <a:solidFill>
                  <a:schemeClr val="lt1"/>
                </a:solidFill>
                <a:latin typeface="Tahoma"/>
                <a:ea typeface="Tahoma"/>
                <a:cs typeface="Tahoma"/>
                <a:sym typeface="Tahom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folie" type="title">
  <p:cSld name="TITLE">
    <p:spTree>
      <p:nvGrpSpPr>
        <p:cNvPr id="45" name="Shape 45"/>
        <p:cNvGrpSpPr/>
        <p:nvPr/>
      </p:nvGrpSpPr>
      <p:grpSpPr>
        <a:xfrm>
          <a:off x="0" y="0"/>
          <a:ext cx="0" cy="0"/>
          <a:chOff x="0" y="0"/>
          <a:chExt cx="0" cy="0"/>
        </a:xfrm>
      </p:grpSpPr>
      <p:sp>
        <p:nvSpPr>
          <p:cNvPr id="46" name="Google Shape;46;p4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Arial"/>
              <a:buNone/>
              <a:defRPr sz="6000">
                <a:latin typeface="Tahoma"/>
                <a:ea typeface="Tahoma"/>
                <a:cs typeface="Tahoma"/>
                <a:sym typeface="Tahom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4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atin typeface="Tahoma"/>
                <a:ea typeface="Tahoma"/>
                <a:cs typeface="Tahoma"/>
                <a:sym typeface="Tahoma"/>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pic>
        <p:nvPicPr>
          <p:cNvPr descr="Ein Bild, das Text, Schrift, Grafiken, Logo enthält.&#10;&#10;KI-generierte Inhalte können fehlerhaft sein." id="48" name="Google Shape;48;p41"/>
          <p:cNvPicPr preferRelativeResize="0"/>
          <p:nvPr/>
        </p:nvPicPr>
        <p:blipFill rotWithShape="1">
          <a:blip r:embed="rId2">
            <a:alphaModFix/>
          </a:blip>
          <a:srcRect b="0" l="0" r="0" t="0"/>
          <a:stretch/>
        </p:blipFill>
        <p:spPr>
          <a:xfrm>
            <a:off x="8752114" y="4413417"/>
            <a:ext cx="3058886" cy="2125495"/>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0"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3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3200"/>
              <a:buFont typeface="Arial"/>
              <a:buNone/>
              <a:defRPr b="1" i="0" sz="3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3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 name="Google Shape;12;p3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757575"/>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3" name="Google Shape;13;p3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757575"/>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4" name="Google Shape;14;p3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de-DE"/>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1" Type="http://schemas.openxmlformats.org/officeDocument/2006/relationships/image" Target="../media/image18.png"/><Relationship Id="rId10" Type="http://schemas.openxmlformats.org/officeDocument/2006/relationships/image" Target="../media/image17.png"/><Relationship Id="rId13" Type="http://schemas.openxmlformats.org/officeDocument/2006/relationships/image" Target="../media/image21.png"/><Relationship Id="rId12" Type="http://schemas.openxmlformats.org/officeDocument/2006/relationships/image" Target="../media/image22.png"/><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2.png"/><Relationship Id="rId15" Type="http://schemas.openxmlformats.org/officeDocument/2006/relationships/image" Target="../media/image19.png"/><Relationship Id="rId14" Type="http://schemas.openxmlformats.org/officeDocument/2006/relationships/image" Target="../media/image23.png"/><Relationship Id="rId5" Type="http://schemas.openxmlformats.org/officeDocument/2006/relationships/image" Target="../media/image8.png"/><Relationship Id="rId6" Type="http://schemas.openxmlformats.org/officeDocument/2006/relationships/image" Target="../media/image10.png"/><Relationship Id="rId7" Type="http://schemas.openxmlformats.org/officeDocument/2006/relationships/image" Target="../media/image1.png"/><Relationship Id="rId8"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4.xml"/><Relationship Id="rId3"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 name="Shape 52"/>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10"/>
          <p:cNvSpPr txBox="1"/>
          <p:nvPr>
            <p:ph type="title"/>
          </p:nvPr>
        </p:nvSpPr>
        <p:spPr>
          <a:xfrm>
            <a:off x="838800" y="365125"/>
            <a:ext cx="10515600" cy="10800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200"/>
              <a:buFont typeface="Arial"/>
              <a:buNone/>
            </a:pPr>
            <a:r>
              <a:rPr lang="de-DE">
                <a:solidFill>
                  <a:srgbClr val="154A1F"/>
                </a:solidFill>
              </a:rPr>
              <a:t>Plus d'équité grâce à des règles claires pour tous</a:t>
            </a:r>
            <a:endParaRPr>
              <a:solidFill>
                <a:srgbClr val="154A1F"/>
              </a:solidFill>
            </a:endParaRPr>
          </a:p>
        </p:txBody>
      </p:sp>
      <p:sp>
        <p:nvSpPr>
          <p:cNvPr id="104" name="Google Shape;104;p10"/>
          <p:cNvSpPr txBox="1"/>
          <p:nvPr>
            <p:ph idx="1" type="body"/>
          </p:nvPr>
        </p:nvSpPr>
        <p:spPr>
          <a:xfrm>
            <a:off x="838800" y="1512000"/>
            <a:ext cx="8406800" cy="4351338"/>
          </a:xfrm>
          <a:prstGeom prst="rect">
            <a:avLst/>
          </a:prstGeom>
          <a:noFill/>
          <a:ln>
            <a:noFill/>
          </a:ln>
        </p:spPr>
        <p:txBody>
          <a:bodyPr anchorCtr="0" anchor="t" bIns="45700" lIns="91425" spcFirstLastPara="1" rIns="91425" wrap="square" tIns="45700">
            <a:normAutofit/>
          </a:bodyPr>
          <a:lstStyle/>
          <a:p>
            <a:pPr indent="-317500" lvl="0" marL="457200" rtl="0" algn="l">
              <a:lnSpc>
                <a:spcPct val="100000"/>
              </a:lnSpc>
              <a:spcBef>
                <a:spcPts val="0"/>
              </a:spcBef>
              <a:spcAft>
                <a:spcPts val="0"/>
              </a:spcAft>
              <a:buSzPts val="1400"/>
              <a:buChar char="●"/>
            </a:pPr>
            <a:r>
              <a:rPr lang="de-DE" sz="2000"/>
              <a:t>La révision établit des règles claires et repositionne le service civil comme un service de remplacement réservé aux véritables conflits de conscience.</a:t>
            </a:r>
            <a:endParaRPr sz="2000"/>
          </a:p>
          <a:p>
            <a:pPr indent="0" lvl="0" marL="457200" rtl="0" algn="l">
              <a:lnSpc>
                <a:spcPct val="100000"/>
              </a:lnSpc>
              <a:spcBef>
                <a:spcPts val="0"/>
              </a:spcBef>
              <a:spcAft>
                <a:spcPts val="0"/>
              </a:spcAft>
              <a:buSzPts val="2800"/>
              <a:buNone/>
            </a:pPr>
            <a:r>
              <a:t/>
            </a:r>
            <a:endParaRPr sz="2000"/>
          </a:p>
          <a:p>
            <a:pPr indent="-317500" lvl="0" marL="457200" rtl="0" algn="l">
              <a:lnSpc>
                <a:spcPct val="100000"/>
              </a:lnSpc>
              <a:spcBef>
                <a:spcPts val="0"/>
              </a:spcBef>
              <a:spcAft>
                <a:spcPts val="0"/>
              </a:spcAft>
              <a:buSzPts val="1400"/>
              <a:buChar char="●"/>
            </a:pPr>
            <a:r>
              <a:rPr lang="de-DE" sz="2000"/>
              <a:t>La loi actuelle sur le service civil conduit de facto à une liberté de choix et met en péril l'équité en matière d’obligation de servir.</a:t>
            </a:r>
            <a:endParaRPr sz="2000"/>
          </a:p>
          <a:p>
            <a:pPr indent="0" lvl="0" marL="457200" rtl="0" algn="l">
              <a:lnSpc>
                <a:spcPct val="100000"/>
              </a:lnSpc>
              <a:spcBef>
                <a:spcPts val="0"/>
              </a:spcBef>
              <a:spcAft>
                <a:spcPts val="0"/>
              </a:spcAft>
              <a:buSzPts val="2800"/>
              <a:buNone/>
            </a:pPr>
            <a:r>
              <a:t/>
            </a:r>
            <a:endParaRPr sz="2000"/>
          </a:p>
          <a:p>
            <a:pPr indent="-317500" lvl="0" marL="457200" rtl="0" algn="l">
              <a:lnSpc>
                <a:spcPct val="100000"/>
              </a:lnSpc>
              <a:spcBef>
                <a:spcPts val="0"/>
              </a:spcBef>
              <a:spcAft>
                <a:spcPts val="0"/>
              </a:spcAft>
              <a:buSzPts val="1400"/>
              <a:buChar char="●"/>
            </a:pPr>
            <a:r>
              <a:rPr lang="de-DE" sz="2000"/>
              <a:t>La loi actuelle sur le service civil affaiblit les effectifs de l'armée et de la protection civile, et donc la capacité opérationnelle de nos principaux instruments de politique de sécurité.</a:t>
            </a:r>
            <a:endParaRPr sz="20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g3d1c0c6b1a9_0_0"/>
          <p:cNvSpPr txBox="1"/>
          <p:nvPr>
            <p:ph type="title"/>
          </p:nvPr>
        </p:nvSpPr>
        <p:spPr>
          <a:xfrm>
            <a:off x="838800" y="365125"/>
            <a:ext cx="10515600" cy="10800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200"/>
              <a:buFont typeface="Arial"/>
              <a:buNone/>
            </a:pPr>
            <a:r>
              <a:rPr lang="de-DE">
                <a:solidFill>
                  <a:srgbClr val="154A1F"/>
                </a:solidFill>
              </a:rPr>
              <a:t>Faktencheck </a:t>
            </a:r>
            <a:endParaRPr>
              <a:solidFill>
                <a:srgbClr val="154A1F"/>
              </a:solidFill>
            </a:endParaRPr>
          </a:p>
        </p:txBody>
      </p:sp>
      <p:grpSp>
        <p:nvGrpSpPr>
          <p:cNvPr id="110" name="Google Shape;110;g3d1c0c6b1a9_0_0"/>
          <p:cNvGrpSpPr/>
          <p:nvPr/>
        </p:nvGrpSpPr>
        <p:grpSpPr>
          <a:xfrm>
            <a:off x="838727" y="1580740"/>
            <a:ext cx="10728058" cy="858815"/>
            <a:chOff x="1592999" y="2322568"/>
            <a:chExt cx="5958046" cy="643500"/>
          </a:xfrm>
        </p:grpSpPr>
        <p:sp>
          <p:nvSpPr>
            <p:cNvPr id="111" name="Google Shape;111;g3d1c0c6b1a9_0_0"/>
            <p:cNvSpPr/>
            <p:nvPr/>
          </p:nvSpPr>
          <p:spPr>
            <a:xfrm>
              <a:off x="3728375" y="2322568"/>
              <a:ext cx="3822600" cy="643500"/>
            </a:xfrm>
            <a:prstGeom prst="rect">
              <a:avLst/>
            </a:prstGeom>
            <a:solidFill>
              <a:schemeClr val="lt1"/>
            </a:solidFill>
            <a:ln>
              <a:noFill/>
            </a:ln>
          </p:spPr>
          <p:txBody>
            <a:bodyPr anchorCtr="0" anchor="ctr" bIns="129650" lIns="129650" spcFirstLastPara="1" rIns="129650" wrap="square" tIns="129650">
              <a:noAutofit/>
            </a:bodyPr>
            <a:lstStyle/>
            <a:p>
              <a:pPr indent="0" lvl="0" marL="0" marR="0" rtl="0" algn="l">
                <a:lnSpc>
                  <a:spcPct val="100000"/>
                </a:lnSpc>
                <a:spcBef>
                  <a:spcPts val="0"/>
                </a:spcBef>
                <a:spcAft>
                  <a:spcPts val="0"/>
                </a:spcAft>
                <a:buClr>
                  <a:srgbClr val="000000"/>
                </a:buClr>
                <a:buSzPts val="1489"/>
                <a:buFont typeface="Arial"/>
                <a:buNone/>
              </a:pPr>
              <a:r>
                <a:t/>
              </a:r>
              <a:endParaRPr b="0" i="0" sz="1489" u="none" cap="none" strike="noStrike">
                <a:solidFill>
                  <a:srgbClr val="000000"/>
                </a:solidFill>
                <a:latin typeface="Arial"/>
                <a:ea typeface="Arial"/>
                <a:cs typeface="Arial"/>
                <a:sym typeface="Arial"/>
              </a:endParaRPr>
            </a:p>
          </p:txBody>
        </p:sp>
        <p:sp>
          <p:nvSpPr>
            <p:cNvPr id="112" name="Google Shape;112;g3d1c0c6b1a9_0_0"/>
            <p:cNvSpPr/>
            <p:nvPr/>
          </p:nvSpPr>
          <p:spPr>
            <a:xfrm flipH="1">
              <a:off x="1881920" y="2322570"/>
              <a:ext cx="2245500" cy="642600"/>
            </a:xfrm>
            <a:prstGeom prst="rect">
              <a:avLst/>
            </a:prstGeom>
            <a:solidFill>
              <a:srgbClr val="FF7B00"/>
            </a:solidFill>
            <a:ln>
              <a:noFill/>
            </a:ln>
          </p:spPr>
          <p:txBody>
            <a:bodyPr anchorCtr="0" anchor="ctr" bIns="129650" lIns="129650" spcFirstLastPara="1" rIns="129650" wrap="square" tIns="129650">
              <a:noAutofit/>
            </a:bodyPr>
            <a:lstStyle/>
            <a:p>
              <a:pPr indent="0" lvl="0" marL="0" marR="0" rtl="0" algn="l">
                <a:lnSpc>
                  <a:spcPct val="100000"/>
                </a:lnSpc>
                <a:spcBef>
                  <a:spcPts val="0"/>
                </a:spcBef>
                <a:spcAft>
                  <a:spcPts val="0"/>
                </a:spcAft>
                <a:buClr>
                  <a:srgbClr val="000000"/>
                </a:buClr>
                <a:buSzPts val="1489"/>
                <a:buFont typeface="Arial"/>
                <a:buNone/>
              </a:pPr>
              <a:r>
                <a:t/>
              </a:r>
              <a:endParaRPr b="0" i="0" sz="1489" u="none" cap="none" strike="noStrike">
                <a:solidFill>
                  <a:srgbClr val="000000"/>
                </a:solidFill>
                <a:latin typeface="Arial"/>
                <a:ea typeface="Arial"/>
                <a:cs typeface="Arial"/>
                <a:sym typeface="Arial"/>
              </a:endParaRPr>
            </a:p>
          </p:txBody>
        </p:sp>
        <p:sp>
          <p:nvSpPr>
            <p:cNvPr id="113" name="Google Shape;113;g3d1c0c6b1a9_0_0"/>
            <p:cNvSpPr/>
            <p:nvPr/>
          </p:nvSpPr>
          <p:spPr>
            <a:xfrm rot="-5400000">
              <a:off x="3426095" y="2010147"/>
              <a:ext cx="643347" cy="1268193"/>
            </a:xfrm>
            <a:prstGeom prst="flowChartOffpageConnector">
              <a:avLst/>
            </a:prstGeom>
            <a:solidFill>
              <a:srgbClr val="FF7B00"/>
            </a:solidFill>
            <a:ln>
              <a:noFill/>
            </a:ln>
          </p:spPr>
          <p:txBody>
            <a:bodyPr anchorCtr="0" anchor="ctr" bIns="129650" lIns="129650" spcFirstLastPara="1" rIns="129650" wrap="square" tIns="129650">
              <a:noAutofit/>
            </a:bodyPr>
            <a:lstStyle/>
            <a:p>
              <a:pPr indent="0" lvl="0" marL="0" marR="0" rtl="0" algn="l">
                <a:lnSpc>
                  <a:spcPct val="100000"/>
                </a:lnSpc>
                <a:spcBef>
                  <a:spcPts val="0"/>
                </a:spcBef>
                <a:spcAft>
                  <a:spcPts val="0"/>
                </a:spcAft>
                <a:buClr>
                  <a:srgbClr val="000000"/>
                </a:buClr>
                <a:buSzPts val="1489"/>
                <a:buFont typeface="Arial"/>
                <a:buNone/>
              </a:pPr>
              <a:r>
                <a:t/>
              </a:r>
              <a:endParaRPr b="0" i="0" sz="1489" u="none" cap="none" strike="noStrike">
                <a:solidFill>
                  <a:srgbClr val="000000"/>
                </a:solidFill>
                <a:latin typeface="Arial"/>
                <a:ea typeface="Arial"/>
                <a:cs typeface="Arial"/>
                <a:sym typeface="Arial"/>
              </a:endParaRPr>
            </a:p>
          </p:txBody>
        </p:sp>
        <p:sp>
          <p:nvSpPr>
            <p:cNvPr id="114" name="Google Shape;114;g3d1c0c6b1a9_0_0"/>
            <p:cNvSpPr/>
            <p:nvPr/>
          </p:nvSpPr>
          <p:spPr>
            <a:xfrm>
              <a:off x="1941906" y="2399953"/>
              <a:ext cx="2185500" cy="495900"/>
            </a:xfrm>
            <a:prstGeom prst="rect">
              <a:avLst/>
            </a:prstGeom>
            <a:noFill/>
            <a:ln cap="flat" cmpd="sng" w="9525">
              <a:solidFill>
                <a:srgbClr val="FF7B00"/>
              </a:solidFill>
              <a:prstDash val="solid"/>
              <a:round/>
              <a:headEnd len="sm" w="sm" type="none"/>
              <a:tailEnd len="sm" w="sm" type="none"/>
            </a:ln>
          </p:spPr>
          <p:txBody>
            <a:bodyPr anchorCtr="0" anchor="ctr" bIns="129650" lIns="129650" spcFirstLastPara="1" rIns="129650" wrap="square" tIns="129650">
              <a:noAutofit/>
            </a:bodyPr>
            <a:lstStyle/>
            <a:p>
              <a:pPr indent="0" lvl="0" marL="0" marR="0" rtl="0" algn="l">
                <a:lnSpc>
                  <a:spcPct val="115000"/>
                </a:lnSpc>
                <a:spcBef>
                  <a:spcPts val="0"/>
                </a:spcBef>
                <a:spcAft>
                  <a:spcPts val="0"/>
                </a:spcAft>
                <a:buClr>
                  <a:srgbClr val="000000"/>
                </a:buClr>
                <a:buSzPts val="1382"/>
                <a:buFont typeface="Arial"/>
                <a:buNone/>
              </a:pPr>
              <a:r>
                <a:rPr b="0" i="0" lang="de-DE" sz="1382" u="none" cap="none" strike="noStrike">
                  <a:solidFill>
                    <a:srgbClr val="FFFFFF"/>
                  </a:solidFill>
                  <a:latin typeface="Tahoma"/>
                  <a:ea typeface="Tahoma"/>
                  <a:cs typeface="Tahoma"/>
                  <a:sym typeface="Tahoma"/>
                </a:rPr>
                <a:t>La révision ne renforce pas l’armée. Les soldats découragés par le service civil se feront réformer pour motifs médicaux.</a:t>
              </a:r>
              <a:endParaRPr b="0" i="0" sz="1382" u="none" cap="none" strike="noStrike">
                <a:solidFill>
                  <a:srgbClr val="FFFFFF"/>
                </a:solidFill>
                <a:latin typeface="Tahoma"/>
                <a:ea typeface="Tahoma"/>
                <a:cs typeface="Tahoma"/>
                <a:sym typeface="Tahoma"/>
              </a:endParaRPr>
            </a:p>
          </p:txBody>
        </p:sp>
        <p:sp>
          <p:nvSpPr>
            <p:cNvPr id="115" name="Google Shape;115;g3d1c0c6b1a9_0_0"/>
            <p:cNvSpPr/>
            <p:nvPr/>
          </p:nvSpPr>
          <p:spPr>
            <a:xfrm>
              <a:off x="1592999" y="2322570"/>
              <a:ext cx="288900" cy="642300"/>
            </a:xfrm>
            <a:prstGeom prst="rect">
              <a:avLst/>
            </a:prstGeom>
            <a:solidFill>
              <a:srgbClr val="B02B20"/>
            </a:solidFill>
            <a:ln>
              <a:noFill/>
            </a:ln>
            <a:effectLst>
              <a:outerShdw blurRad="101306" rotWithShape="0" algn="bl" dir="2700000" dist="40522">
                <a:srgbClr val="000000">
                  <a:alpha val="16862"/>
                </a:srgbClr>
              </a:outerShdw>
            </a:effectLst>
          </p:spPr>
          <p:txBody>
            <a:bodyPr anchorCtr="0" anchor="ctr" bIns="129650" lIns="129650" spcFirstLastPara="1" rIns="129650" wrap="square" tIns="129650">
              <a:noAutofit/>
            </a:bodyPr>
            <a:lstStyle/>
            <a:p>
              <a:pPr indent="0" lvl="0" marL="0" marR="0" rtl="0" algn="l">
                <a:lnSpc>
                  <a:spcPct val="100000"/>
                </a:lnSpc>
                <a:spcBef>
                  <a:spcPts val="0"/>
                </a:spcBef>
                <a:spcAft>
                  <a:spcPts val="0"/>
                </a:spcAft>
                <a:buClr>
                  <a:srgbClr val="000000"/>
                </a:buClr>
                <a:buSzPts val="1489"/>
                <a:buFont typeface="Arial"/>
                <a:buNone/>
              </a:pPr>
              <a:r>
                <a:t/>
              </a:r>
              <a:endParaRPr b="0" i="0" sz="1489" u="none" cap="none" strike="noStrike">
                <a:solidFill>
                  <a:srgbClr val="000000"/>
                </a:solidFill>
                <a:latin typeface="Arial"/>
                <a:ea typeface="Arial"/>
                <a:cs typeface="Arial"/>
                <a:sym typeface="Arial"/>
              </a:endParaRPr>
            </a:p>
          </p:txBody>
        </p:sp>
        <p:sp>
          <p:nvSpPr>
            <p:cNvPr id="116" name="Google Shape;116;g3d1c0c6b1a9_0_0"/>
            <p:cNvSpPr/>
            <p:nvPr/>
          </p:nvSpPr>
          <p:spPr>
            <a:xfrm>
              <a:off x="1592999" y="2322570"/>
              <a:ext cx="348900" cy="642600"/>
            </a:xfrm>
            <a:prstGeom prst="rect">
              <a:avLst/>
            </a:prstGeom>
            <a:solidFill>
              <a:srgbClr val="FF7B00"/>
            </a:solidFill>
            <a:ln>
              <a:noFill/>
            </a:ln>
          </p:spPr>
          <p:txBody>
            <a:bodyPr anchorCtr="0" anchor="ctr" bIns="129650" lIns="129650" spcFirstLastPara="1" rIns="129650" wrap="square" tIns="129650">
              <a:noAutofit/>
            </a:bodyPr>
            <a:lstStyle/>
            <a:p>
              <a:pPr indent="0" lvl="0" marL="0" marR="0" rtl="0" algn="l">
                <a:lnSpc>
                  <a:spcPct val="100000"/>
                </a:lnSpc>
                <a:spcBef>
                  <a:spcPts val="0"/>
                </a:spcBef>
                <a:spcAft>
                  <a:spcPts val="0"/>
                </a:spcAft>
                <a:buClr>
                  <a:srgbClr val="000000"/>
                </a:buClr>
                <a:buSzPts val="3722"/>
                <a:buFont typeface="Arial"/>
                <a:buNone/>
              </a:pPr>
              <a:r>
                <a:rPr b="0" i="0" lang="de-DE" sz="3722" u="none" cap="none" strike="noStrike">
                  <a:solidFill>
                    <a:srgbClr val="FFFFFF"/>
                  </a:solidFill>
                  <a:latin typeface="Tahoma"/>
                  <a:ea typeface="Tahoma"/>
                  <a:cs typeface="Tahoma"/>
                  <a:sym typeface="Tahoma"/>
                </a:rPr>
                <a:t>1</a:t>
              </a:r>
              <a:endParaRPr b="0" i="0" sz="3722" u="none" cap="none" strike="noStrike">
                <a:solidFill>
                  <a:srgbClr val="FFFFFF"/>
                </a:solidFill>
                <a:latin typeface="Tahoma"/>
                <a:ea typeface="Tahoma"/>
                <a:cs typeface="Tahoma"/>
                <a:sym typeface="Tahoma"/>
              </a:endParaRPr>
            </a:p>
          </p:txBody>
        </p:sp>
        <p:sp>
          <p:nvSpPr>
            <p:cNvPr id="117" name="Google Shape;117;g3d1c0c6b1a9_0_0"/>
            <p:cNvSpPr/>
            <p:nvPr/>
          </p:nvSpPr>
          <p:spPr>
            <a:xfrm>
              <a:off x="4387845" y="2323751"/>
              <a:ext cx="3163200" cy="642300"/>
            </a:xfrm>
            <a:prstGeom prst="rect">
              <a:avLst/>
            </a:prstGeom>
            <a:solidFill>
              <a:srgbClr val="154A1D"/>
            </a:solidFill>
            <a:ln>
              <a:noFill/>
            </a:ln>
          </p:spPr>
          <p:txBody>
            <a:bodyPr anchorCtr="0" anchor="ctr" bIns="129650" lIns="129650" spcFirstLastPara="1" rIns="129650" wrap="square" tIns="129650">
              <a:noAutofit/>
            </a:bodyPr>
            <a:lstStyle/>
            <a:p>
              <a:pPr indent="0" lvl="0" marL="0" marR="0" rtl="0" algn="l">
                <a:lnSpc>
                  <a:spcPct val="115000"/>
                </a:lnSpc>
                <a:spcBef>
                  <a:spcPts val="0"/>
                </a:spcBef>
                <a:spcAft>
                  <a:spcPts val="0"/>
                </a:spcAft>
                <a:buClr>
                  <a:srgbClr val="000000"/>
                </a:buClr>
                <a:buSzPts val="1382"/>
                <a:buFont typeface="Arial"/>
                <a:buNone/>
              </a:pPr>
              <a:r>
                <a:rPr b="0" i="0" lang="de-DE" sz="1382" u="none" cap="none" strike="noStrike">
                  <a:solidFill>
                    <a:schemeClr val="lt1"/>
                  </a:solidFill>
                  <a:latin typeface="Tahoma"/>
                  <a:ea typeface="Tahoma"/>
                  <a:cs typeface="Tahoma"/>
                  <a:sym typeface="Tahoma"/>
                </a:rPr>
                <a:t>Les personnes effectuant leur service civil ont été déclarées aptes au service lors du recrutement. On ne peut pas se faire réformer pour raisons médicales par simple convenance personnelle.</a:t>
              </a:r>
              <a:endParaRPr b="0" i="0" sz="1382" u="none" cap="none" strike="noStrike">
                <a:solidFill>
                  <a:schemeClr val="lt1"/>
                </a:solidFill>
                <a:latin typeface="Tahoma"/>
                <a:ea typeface="Tahoma"/>
                <a:cs typeface="Tahoma"/>
                <a:sym typeface="Tahoma"/>
              </a:endParaRPr>
            </a:p>
          </p:txBody>
        </p:sp>
      </p:grpSp>
      <p:grpSp>
        <p:nvGrpSpPr>
          <p:cNvPr id="118" name="Google Shape;118;g3d1c0c6b1a9_0_0"/>
          <p:cNvGrpSpPr/>
          <p:nvPr/>
        </p:nvGrpSpPr>
        <p:grpSpPr>
          <a:xfrm>
            <a:off x="838727" y="2514947"/>
            <a:ext cx="10728058" cy="858815"/>
            <a:chOff x="1592999" y="2322568"/>
            <a:chExt cx="5958046" cy="643500"/>
          </a:xfrm>
        </p:grpSpPr>
        <p:sp>
          <p:nvSpPr>
            <p:cNvPr id="119" name="Google Shape;119;g3d1c0c6b1a9_0_0"/>
            <p:cNvSpPr/>
            <p:nvPr/>
          </p:nvSpPr>
          <p:spPr>
            <a:xfrm>
              <a:off x="3728375" y="2322568"/>
              <a:ext cx="3822600" cy="643500"/>
            </a:xfrm>
            <a:prstGeom prst="rect">
              <a:avLst/>
            </a:prstGeom>
            <a:solidFill>
              <a:schemeClr val="lt1"/>
            </a:solidFill>
            <a:ln>
              <a:noFill/>
            </a:ln>
          </p:spPr>
          <p:txBody>
            <a:bodyPr anchorCtr="0" anchor="ctr" bIns="129650" lIns="129650" spcFirstLastPara="1" rIns="129650" wrap="square" tIns="1296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0" name="Google Shape;120;g3d1c0c6b1a9_0_0"/>
            <p:cNvSpPr/>
            <p:nvPr/>
          </p:nvSpPr>
          <p:spPr>
            <a:xfrm flipH="1">
              <a:off x="1881920" y="2322570"/>
              <a:ext cx="2245500" cy="642600"/>
            </a:xfrm>
            <a:prstGeom prst="rect">
              <a:avLst/>
            </a:prstGeom>
            <a:solidFill>
              <a:srgbClr val="FF7B00"/>
            </a:solidFill>
            <a:ln>
              <a:noFill/>
            </a:ln>
          </p:spPr>
          <p:txBody>
            <a:bodyPr anchorCtr="0" anchor="ctr" bIns="129650" lIns="129650" spcFirstLastPara="1" rIns="129650" wrap="square" tIns="129650">
              <a:noAutofit/>
            </a:bodyPr>
            <a:lstStyle/>
            <a:p>
              <a:pPr indent="0" lvl="0" marL="0" marR="0" rtl="0" algn="l">
                <a:lnSpc>
                  <a:spcPct val="100000"/>
                </a:lnSpc>
                <a:spcBef>
                  <a:spcPts val="0"/>
                </a:spcBef>
                <a:spcAft>
                  <a:spcPts val="0"/>
                </a:spcAft>
                <a:buClr>
                  <a:srgbClr val="000000"/>
                </a:buClr>
                <a:buSzPts val="1489"/>
                <a:buFont typeface="Arial"/>
                <a:buNone/>
              </a:pPr>
              <a:r>
                <a:t/>
              </a:r>
              <a:endParaRPr b="0" i="0" sz="1489" u="none" cap="none" strike="noStrike">
                <a:solidFill>
                  <a:srgbClr val="000000"/>
                </a:solidFill>
                <a:latin typeface="Arial"/>
                <a:ea typeface="Arial"/>
                <a:cs typeface="Arial"/>
                <a:sym typeface="Arial"/>
              </a:endParaRPr>
            </a:p>
          </p:txBody>
        </p:sp>
        <p:sp>
          <p:nvSpPr>
            <p:cNvPr id="121" name="Google Shape;121;g3d1c0c6b1a9_0_0"/>
            <p:cNvSpPr/>
            <p:nvPr/>
          </p:nvSpPr>
          <p:spPr>
            <a:xfrm rot="-5400000">
              <a:off x="3426095" y="2010147"/>
              <a:ext cx="643347" cy="1268193"/>
            </a:xfrm>
            <a:prstGeom prst="flowChartOffpageConnector">
              <a:avLst/>
            </a:prstGeom>
            <a:solidFill>
              <a:srgbClr val="FF7B00"/>
            </a:solidFill>
            <a:ln>
              <a:noFill/>
            </a:ln>
          </p:spPr>
          <p:txBody>
            <a:bodyPr anchorCtr="0" anchor="ctr" bIns="129650" lIns="129650" spcFirstLastPara="1" rIns="129650" wrap="square" tIns="129650">
              <a:noAutofit/>
            </a:bodyPr>
            <a:lstStyle/>
            <a:p>
              <a:pPr indent="0" lvl="0" marL="0" marR="0" rtl="0" algn="l">
                <a:lnSpc>
                  <a:spcPct val="100000"/>
                </a:lnSpc>
                <a:spcBef>
                  <a:spcPts val="0"/>
                </a:spcBef>
                <a:spcAft>
                  <a:spcPts val="0"/>
                </a:spcAft>
                <a:buClr>
                  <a:srgbClr val="000000"/>
                </a:buClr>
                <a:buSzPts val="1489"/>
                <a:buFont typeface="Arial"/>
                <a:buNone/>
              </a:pPr>
              <a:r>
                <a:t/>
              </a:r>
              <a:endParaRPr b="0" i="0" sz="1489" u="none" cap="none" strike="noStrike">
                <a:solidFill>
                  <a:srgbClr val="000000"/>
                </a:solidFill>
                <a:latin typeface="Arial"/>
                <a:ea typeface="Arial"/>
                <a:cs typeface="Arial"/>
                <a:sym typeface="Arial"/>
              </a:endParaRPr>
            </a:p>
          </p:txBody>
        </p:sp>
        <p:sp>
          <p:nvSpPr>
            <p:cNvPr id="122" name="Google Shape;122;g3d1c0c6b1a9_0_0"/>
            <p:cNvSpPr/>
            <p:nvPr/>
          </p:nvSpPr>
          <p:spPr>
            <a:xfrm>
              <a:off x="1941906" y="2399953"/>
              <a:ext cx="2185500" cy="495900"/>
            </a:xfrm>
            <a:prstGeom prst="rect">
              <a:avLst/>
            </a:prstGeom>
            <a:noFill/>
            <a:ln cap="flat" cmpd="sng" w="9525">
              <a:solidFill>
                <a:srgbClr val="FF7B00"/>
              </a:solidFill>
              <a:prstDash val="solid"/>
              <a:round/>
              <a:headEnd len="sm" w="sm" type="none"/>
              <a:tailEnd len="sm" w="sm" type="none"/>
            </a:ln>
          </p:spPr>
          <p:txBody>
            <a:bodyPr anchorCtr="0" anchor="ctr" bIns="129650" lIns="129650" spcFirstLastPara="1" rIns="129650" wrap="square" tIns="129650">
              <a:noAutofit/>
            </a:bodyPr>
            <a:lstStyle/>
            <a:p>
              <a:pPr indent="0" lvl="0" marL="0" marR="0" rtl="0" algn="l">
                <a:lnSpc>
                  <a:spcPct val="115000"/>
                </a:lnSpc>
                <a:spcBef>
                  <a:spcPts val="0"/>
                </a:spcBef>
                <a:spcAft>
                  <a:spcPts val="0"/>
                </a:spcAft>
                <a:buClr>
                  <a:srgbClr val="000000"/>
                </a:buClr>
                <a:buSzPts val="1382"/>
                <a:buFont typeface="Arial"/>
                <a:buNone/>
              </a:pPr>
              <a:r>
                <a:rPr b="0" i="0" lang="de-DE" sz="1382" u="none" cap="none" strike="noStrike">
                  <a:solidFill>
                    <a:srgbClr val="FFFFFF"/>
                  </a:solidFill>
                  <a:latin typeface="Tahoma"/>
                  <a:ea typeface="Tahoma"/>
                  <a:cs typeface="Tahoma"/>
                  <a:sym typeface="Tahoma"/>
                </a:rPr>
                <a:t>Des soldats souffrant de conflits de conscience seront contraints de servir. </a:t>
              </a:r>
              <a:endParaRPr b="0" i="0" sz="1382" u="none" cap="none" strike="noStrike">
                <a:solidFill>
                  <a:srgbClr val="FFFFFF"/>
                </a:solidFill>
                <a:latin typeface="Tahoma"/>
                <a:ea typeface="Tahoma"/>
                <a:cs typeface="Tahoma"/>
                <a:sym typeface="Tahoma"/>
              </a:endParaRPr>
            </a:p>
          </p:txBody>
        </p:sp>
        <p:sp>
          <p:nvSpPr>
            <p:cNvPr id="123" name="Google Shape;123;g3d1c0c6b1a9_0_0"/>
            <p:cNvSpPr/>
            <p:nvPr/>
          </p:nvSpPr>
          <p:spPr>
            <a:xfrm>
              <a:off x="1592999" y="2322570"/>
              <a:ext cx="288900" cy="642300"/>
            </a:xfrm>
            <a:prstGeom prst="rect">
              <a:avLst/>
            </a:prstGeom>
            <a:solidFill>
              <a:srgbClr val="B02B20"/>
            </a:solidFill>
            <a:ln>
              <a:noFill/>
            </a:ln>
            <a:effectLst>
              <a:outerShdw blurRad="101306" rotWithShape="0" algn="bl" dir="2700000" dist="40522">
                <a:srgbClr val="000000">
                  <a:alpha val="16862"/>
                </a:srgbClr>
              </a:outerShdw>
            </a:effectLst>
          </p:spPr>
          <p:txBody>
            <a:bodyPr anchorCtr="0" anchor="ctr" bIns="129650" lIns="129650" spcFirstLastPara="1" rIns="129650" wrap="square" tIns="1296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4" name="Google Shape;124;g3d1c0c6b1a9_0_0"/>
            <p:cNvSpPr/>
            <p:nvPr/>
          </p:nvSpPr>
          <p:spPr>
            <a:xfrm>
              <a:off x="1592999" y="2322570"/>
              <a:ext cx="348900" cy="642600"/>
            </a:xfrm>
            <a:prstGeom prst="rect">
              <a:avLst/>
            </a:prstGeom>
            <a:solidFill>
              <a:srgbClr val="FF7B00"/>
            </a:solidFill>
            <a:ln>
              <a:noFill/>
            </a:ln>
          </p:spPr>
          <p:txBody>
            <a:bodyPr anchorCtr="0" anchor="ctr" bIns="129650" lIns="129650" spcFirstLastPara="1" rIns="129650" wrap="square" tIns="129650">
              <a:noAutofit/>
            </a:bodyPr>
            <a:lstStyle/>
            <a:p>
              <a:pPr indent="0" lvl="0" marL="0" marR="0" rtl="0" algn="l">
                <a:lnSpc>
                  <a:spcPct val="100000"/>
                </a:lnSpc>
                <a:spcBef>
                  <a:spcPts val="0"/>
                </a:spcBef>
                <a:spcAft>
                  <a:spcPts val="0"/>
                </a:spcAft>
                <a:buClr>
                  <a:srgbClr val="000000"/>
                </a:buClr>
                <a:buSzPts val="3722"/>
                <a:buFont typeface="Arial"/>
                <a:buNone/>
              </a:pPr>
              <a:r>
                <a:rPr b="0" i="0" lang="de-DE" sz="3722" u="none" cap="none" strike="noStrike">
                  <a:solidFill>
                    <a:srgbClr val="FFFFFF"/>
                  </a:solidFill>
                  <a:latin typeface="Tahoma"/>
                  <a:ea typeface="Tahoma"/>
                  <a:cs typeface="Tahoma"/>
                  <a:sym typeface="Tahoma"/>
                </a:rPr>
                <a:t>2</a:t>
              </a:r>
              <a:endParaRPr b="0" i="0" sz="3722" u="none" cap="none" strike="noStrike">
                <a:solidFill>
                  <a:srgbClr val="FFFFFF"/>
                </a:solidFill>
                <a:latin typeface="Tahoma"/>
                <a:ea typeface="Tahoma"/>
                <a:cs typeface="Tahoma"/>
                <a:sym typeface="Tahoma"/>
              </a:endParaRPr>
            </a:p>
          </p:txBody>
        </p:sp>
        <p:sp>
          <p:nvSpPr>
            <p:cNvPr id="125" name="Google Shape;125;g3d1c0c6b1a9_0_0"/>
            <p:cNvSpPr/>
            <p:nvPr/>
          </p:nvSpPr>
          <p:spPr>
            <a:xfrm>
              <a:off x="4387845" y="2323751"/>
              <a:ext cx="3163200" cy="642300"/>
            </a:xfrm>
            <a:prstGeom prst="rect">
              <a:avLst/>
            </a:prstGeom>
            <a:solidFill>
              <a:srgbClr val="154A1D"/>
            </a:solidFill>
            <a:ln>
              <a:noFill/>
            </a:ln>
          </p:spPr>
          <p:txBody>
            <a:bodyPr anchorCtr="0" anchor="ctr" bIns="129650" lIns="129650" spcFirstLastPara="1" rIns="129650" wrap="square" tIns="129650">
              <a:noAutofit/>
            </a:bodyPr>
            <a:lstStyle/>
            <a:p>
              <a:pPr indent="0" lvl="0" marL="0" marR="0" rtl="0" algn="l">
                <a:lnSpc>
                  <a:spcPct val="115000"/>
                </a:lnSpc>
                <a:spcBef>
                  <a:spcPts val="0"/>
                </a:spcBef>
                <a:spcAft>
                  <a:spcPts val="0"/>
                </a:spcAft>
                <a:buClr>
                  <a:srgbClr val="000000"/>
                </a:buClr>
                <a:buSzPts val="1382"/>
                <a:buFont typeface="Arial"/>
                <a:buNone/>
              </a:pPr>
              <a:r>
                <a:rPr b="0" i="0" lang="de-DE" sz="1382" u="none" cap="none" strike="noStrike">
                  <a:solidFill>
                    <a:schemeClr val="lt1"/>
                  </a:solidFill>
                  <a:latin typeface="Tahoma"/>
                  <a:ea typeface="Tahoma"/>
                  <a:cs typeface="Tahoma"/>
                  <a:sym typeface="Tahoma"/>
                </a:rPr>
                <a:t>Le service civil reste ouvert aux personnes qui rencontrent de réels conflits de conscience.</a:t>
              </a:r>
              <a:endParaRPr b="0" i="0" sz="1382" u="none" cap="none" strike="noStrike">
                <a:solidFill>
                  <a:schemeClr val="lt1"/>
                </a:solidFill>
                <a:latin typeface="Tahoma"/>
                <a:ea typeface="Tahoma"/>
                <a:cs typeface="Tahoma"/>
                <a:sym typeface="Tahoma"/>
              </a:endParaRPr>
            </a:p>
          </p:txBody>
        </p:sp>
      </p:grpSp>
      <p:grpSp>
        <p:nvGrpSpPr>
          <p:cNvPr id="126" name="Google Shape;126;g3d1c0c6b1a9_0_0"/>
          <p:cNvGrpSpPr/>
          <p:nvPr/>
        </p:nvGrpSpPr>
        <p:grpSpPr>
          <a:xfrm>
            <a:off x="838727" y="3449154"/>
            <a:ext cx="10728058" cy="858815"/>
            <a:chOff x="1592999" y="2322568"/>
            <a:chExt cx="5958046" cy="643500"/>
          </a:xfrm>
        </p:grpSpPr>
        <p:sp>
          <p:nvSpPr>
            <p:cNvPr id="127" name="Google Shape;127;g3d1c0c6b1a9_0_0"/>
            <p:cNvSpPr/>
            <p:nvPr/>
          </p:nvSpPr>
          <p:spPr>
            <a:xfrm>
              <a:off x="3728375" y="2322568"/>
              <a:ext cx="3822600" cy="643500"/>
            </a:xfrm>
            <a:prstGeom prst="rect">
              <a:avLst/>
            </a:prstGeom>
            <a:solidFill>
              <a:schemeClr val="lt1"/>
            </a:solidFill>
            <a:ln>
              <a:noFill/>
            </a:ln>
          </p:spPr>
          <p:txBody>
            <a:bodyPr anchorCtr="0" anchor="ctr" bIns="129650" lIns="129650" spcFirstLastPara="1" rIns="129650" wrap="square" tIns="1296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8" name="Google Shape;128;g3d1c0c6b1a9_0_0"/>
            <p:cNvSpPr/>
            <p:nvPr/>
          </p:nvSpPr>
          <p:spPr>
            <a:xfrm flipH="1">
              <a:off x="1881920" y="2322570"/>
              <a:ext cx="2245500" cy="642600"/>
            </a:xfrm>
            <a:prstGeom prst="rect">
              <a:avLst/>
            </a:prstGeom>
            <a:solidFill>
              <a:srgbClr val="FF7B00"/>
            </a:solidFill>
            <a:ln>
              <a:noFill/>
            </a:ln>
          </p:spPr>
          <p:txBody>
            <a:bodyPr anchorCtr="0" anchor="ctr" bIns="129650" lIns="129650" spcFirstLastPara="1" rIns="129650" wrap="square" tIns="1296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 name="Google Shape;129;g3d1c0c6b1a9_0_0"/>
            <p:cNvSpPr/>
            <p:nvPr/>
          </p:nvSpPr>
          <p:spPr>
            <a:xfrm rot="-5400000">
              <a:off x="3426095" y="2010147"/>
              <a:ext cx="643347" cy="1268193"/>
            </a:xfrm>
            <a:prstGeom prst="flowChartOffpageConnector">
              <a:avLst/>
            </a:prstGeom>
            <a:solidFill>
              <a:srgbClr val="FF7B00"/>
            </a:solidFill>
            <a:ln>
              <a:noFill/>
            </a:ln>
          </p:spPr>
          <p:txBody>
            <a:bodyPr anchorCtr="0" anchor="ctr" bIns="129650" lIns="129650" spcFirstLastPara="1" rIns="129650" wrap="square" tIns="1296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 name="Google Shape;130;g3d1c0c6b1a9_0_0"/>
            <p:cNvSpPr/>
            <p:nvPr/>
          </p:nvSpPr>
          <p:spPr>
            <a:xfrm>
              <a:off x="1941906" y="2399953"/>
              <a:ext cx="2185500" cy="495900"/>
            </a:xfrm>
            <a:prstGeom prst="rect">
              <a:avLst/>
            </a:prstGeom>
            <a:noFill/>
            <a:ln cap="flat" cmpd="sng" w="9525">
              <a:solidFill>
                <a:srgbClr val="FF7B00"/>
              </a:solidFill>
              <a:prstDash val="solid"/>
              <a:round/>
              <a:headEnd len="sm" w="sm" type="none"/>
              <a:tailEnd len="sm" w="sm" type="none"/>
            </a:ln>
          </p:spPr>
          <p:txBody>
            <a:bodyPr anchorCtr="0" anchor="ctr" bIns="129650" lIns="129650" spcFirstLastPara="1" rIns="129650" wrap="square" tIns="129650">
              <a:noAutofit/>
            </a:bodyPr>
            <a:lstStyle/>
            <a:p>
              <a:pPr indent="0" lvl="0" marL="0" marR="0" rtl="0" algn="l">
                <a:lnSpc>
                  <a:spcPct val="115000"/>
                </a:lnSpc>
                <a:spcBef>
                  <a:spcPts val="0"/>
                </a:spcBef>
                <a:spcAft>
                  <a:spcPts val="0"/>
                </a:spcAft>
                <a:buClr>
                  <a:srgbClr val="000000"/>
                </a:buClr>
                <a:buSzPts val="1382"/>
                <a:buFont typeface="Arial"/>
                <a:buNone/>
              </a:pPr>
              <a:r>
                <a:rPr b="0" i="0" lang="de-DE" sz="1382" u="none" cap="none" strike="noStrike">
                  <a:solidFill>
                    <a:srgbClr val="FFFFFF"/>
                  </a:solidFill>
                  <a:latin typeface="Tahoma"/>
                  <a:ea typeface="Tahoma"/>
                  <a:cs typeface="Tahoma"/>
                  <a:sym typeface="Tahoma"/>
                </a:rPr>
                <a:t>La révision met en péril notre sécurité. Le service civil est l’instrument de la politique de sécurité civile.</a:t>
              </a:r>
              <a:endParaRPr b="0" i="0" sz="1382" u="none" cap="none" strike="noStrike">
                <a:solidFill>
                  <a:srgbClr val="FFFFFF"/>
                </a:solidFill>
                <a:latin typeface="Tahoma"/>
                <a:ea typeface="Tahoma"/>
                <a:cs typeface="Tahoma"/>
                <a:sym typeface="Tahoma"/>
              </a:endParaRPr>
            </a:p>
          </p:txBody>
        </p:sp>
        <p:sp>
          <p:nvSpPr>
            <p:cNvPr id="131" name="Google Shape;131;g3d1c0c6b1a9_0_0"/>
            <p:cNvSpPr/>
            <p:nvPr/>
          </p:nvSpPr>
          <p:spPr>
            <a:xfrm>
              <a:off x="1592999" y="2322570"/>
              <a:ext cx="288900" cy="642300"/>
            </a:xfrm>
            <a:prstGeom prst="rect">
              <a:avLst/>
            </a:prstGeom>
            <a:solidFill>
              <a:srgbClr val="B02B20"/>
            </a:solidFill>
            <a:ln>
              <a:noFill/>
            </a:ln>
            <a:effectLst>
              <a:outerShdw blurRad="101306" rotWithShape="0" algn="bl" dir="2700000" dist="40522">
                <a:srgbClr val="000000">
                  <a:alpha val="16862"/>
                </a:srgbClr>
              </a:outerShdw>
            </a:effectLst>
          </p:spPr>
          <p:txBody>
            <a:bodyPr anchorCtr="0" anchor="ctr" bIns="129650" lIns="129650" spcFirstLastPara="1" rIns="129650" wrap="square" tIns="12965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2" name="Google Shape;132;g3d1c0c6b1a9_0_0"/>
            <p:cNvSpPr/>
            <p:nvPr/>
          </p:nvSpPr>
          <p:spPr>
            <a:xfrm>
              <a:off x="1592999" y="2322570"/>
              <a:ext cx="348900" cy="642600"/>
            </a:xfrm>
            <a:prstGeom prst="rect">
              <a:avLst/>
            </a:prstGeom>
            <a:solidFill>
              <a:srgbClr val="FF7B00"/>
            </a:solidFill>
            <a:ln>
              <a:noFill/>
            </a:ln>
          </p:spPr>
          <p:txBody>
            <a:bodyPr anchorCtr="0" anchor="ctr" bIns="129650" lIns="129650" spcFirstLastPara="1" rIns="129650" wrap="square" tIns="129650">
              <a:noAutofit/>
            </a:bodyPr>
            <a:lstStyle/>
            <a:p>
              <a:pPr indent="0" lvl="0" marL="0" marR="0" rtl="0" algn="l">
                <a:lnSpc>
                  <a:spcPct val="100000"/>
                </a:lnSpc>
                <a:spcBef>
                  <a:spcPts val="0"/>
                </a:spcBef>
                <a:spcAft>
                  <a:spcPts val="0"/>
                </a:spcAft>
                <a:buClr>
                  <a:srgbClr val="000000"/>
                </a:buClr>
                <a:buSzPts val="3722"/>
                <a:buFont typeface="Arial"/>
                <a:buNone/>
              </a:pPr>
              <a:r>
                <a:rPr b="0" i="0" lang="de-DE" sz="3722" u="none" cap="none" strike="noStrike">
                  <a:solidFill>
                    <a:srgbClr val="FFFFFF"/>
                  </a:solidFill>
                  <a:latin typeface="Tahoma"/>
                  <a:ea typeface="Tahoma"/>
                  <a:cs typeface="Tahoma"/>
                  <a:sym typeface="Tahoma"/>
                </a:rPr>
                <a:t>3</a:t>
              </a:r>
              <a:endParaRPr b="0" i="0" sz="3722" u="none" cap="none" strike="noStrike">
                <a:solidFill>
                  <a:srgbClr val="FFFFFF"/>
                </a:solidFill>
                <a:latin typeface="Tahoma"/>
                <a:ea typeface="Tahoma"/>
                <a:cs typeface="Tahoma"/>
                <a:sym typeface="Tahoma"/>
              </a:endParaRPr>
            </a:p>
          </p:txBody>
        </p:sp>
        <p:sp>
          <p:nvSpPr>
            <p:cNvPr id="133" name="Google Shape;133;g3d1c0c6b1a9_0_0"/>
            <p:cNvSpPr/>
            <p:nvPr/>
          </p:nvSpPr>
          <p:spPr>
            <a:xfrm>
              <a:off x="4387845" y="2323751"/>
              <a:ext cx="3163200" cy="642300"/>
            </a:xfrm>
            <a:prstGeom prst="rect">
              <a:avLst/>
            </a:prstGeom>
            <a:solidFill>
              <a:srgbClr val="154A1D"/>
            </a:solidFill>
            <a:ln>
              <a:noFill/>
            </a:ln>
          </p:spPr>
          <p:txBody>
            <a:bodyPr anchorCtr="0" anchor="ctr" bIns="129650" lIns="129650" spcFirstLastPara="1" rIns="129650" wrap="square" tIns="129650">
              <a:noAutofit/>
            </a:bodyPr>
            <a:lstStyle/>
            <a:p>
              <a:pPr indent="0" lvl="0" marL="0" marR="0" rtl="0" algn="l">
                <a:lnSpc>
                  <a:spcPct val="115000"/>
                </a:lnSpc>
                <a:spcBef>
                  <a:spcPts val="0"/>
                </a:spcBef>
                <a:spcAft>
                  <a:spcPts val="0"/>
                </a:spcAft>
                <a:buClr>
                  <a:srgbClr val="000000"/>
                </a:buClr>
                <a:buSzPts val="1382"/>
                <a:buFont typeface="Arial"/>
                <a:buNone/>
              </a:pPr>
              <a:r>
                <a:rPr b="0" i="0" lang="de-DE" sz="1382" u="none" cap="none" strike="noStrike">
                  <a:solidFill>
                    <a:schemeClr val="lt1"/>
                  </a:solidFill>
                  <a:latin typeface="Tahoma"/>
                  <a:ea typeface="Tahoma"/>
                  <a:cs typeface="Tahoma"/>
                  <a:sym typeface="Tahoma"/>
                </a:rPr>
                <a:t>Le service civil n'est pas un instrument de politique de sécurité. Il n'intervient ni en cas de catastrophe, ni en cas de guerre. </a:t>
              </a:r>
              <a:endParaRPr b="0" i="0" sz="1382" u="none" cap="none" strike="noStrike">
                <a:solidFill>
                  <a:schemeClr val="lt1"/>
                </a:solidFill>
                <a:latin typeface="Tahoma"/>
                <a:ea typeface="Tahoma"/>
                <a:cs typeface="Tahoma"/>
                <a:sym typeface="Tahoma"/>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46"/>
          <p:cNvSpPr txBox="1"/>
          <p:nvPr/>
        </p:nvSpPr>
        <p:spPr>
          <a:xfrm>
            <a:off x="838800" y="365125"/>
            <a:ext cx="10515600" cy="1080000"/>
          </a:xfrm>
          <a:prstGeom prst="rect">
            <a:avLst/>
          </a:prstGeom>
          <a:noFill/>
          <a:ln>
            <a:noFill/>
          </a:ln>
        </p:spPr>
        <p:txBody>
          <a:bodyPr anchorCtr="0" anchor="ctr" bIns="45700" lIns="91425" spcFirstLastPara="1" rIns="91425" wrap="square" tIns="45700">
            <a:normAutofit fontScale="77500" lnSpcReduction="20000"/>
          </a:bodyPr>
          <a:lstStyle/>
          <a:p>
            <a:pPr indent="0" lvl="0" marL="0" marR="0" rtl="0" algn="l">
              <a:lnSpc>
                <a:spcPct val="90000"/>
              </a:lnSpc>
              <a:spcBef>
                <a:spcPts val="0"/>
              </a:spcBef>
              <a:spcAft>
                <a:spcPts val="0"/>
              </a:spcAft>
              <a:buClr>
                <a:schemeClr val="dk1"/>
              </a:buClr>
              <a:buSzPct val="68817"/>
              <a:buFont typeface="Arial"/>
              <a:buNone/>
            </a:pPr>
            <a:r>
              <a:rPr b="1" i="0" lang="de-DE" sz="6000" u="none" cap="none" strike="noStrike">
                <a:solidFill>
                  <a:schemeClr val="lt1"/>
                </a:solidFill>
                <a:latin typeface="Tahoma"/>
                <a:ea typeface="Tahoma"/>
                <a:cs typeface="Tahoma"/>
                <a:sym typeface="Tahoma"/>
              </a:rPr>
              <a:t>Wer sagt JA zum Zivildienstgesetz</a:t>
            </a:r>
            <a:endParaRPr b="0" i="0" sz="1400" u="none" cap="none" strike="noStrike">
              <a:solidFill>
                <a:srgbClr val="000000"/>
              </a:solidFill>
              <a:latin typeface="Arial"/>
              <a:ea typeface="Arial"/>
              <a:cs typeface="Arial"/>
              <a:sym typeface="Arial"/>
            </a:endParaRPr>
          </a:p>
        </p:txBody>
      </p:sp>
      <p:sp>
        <p:nvSpPr>
          <p:cNvPr id="139" name="Google Shape;139;p46"/>
          <p:cNvSpPr txBox="1"/>
          <p:nvPr/>
        </p:nvSpPr>
        <p:spPr>
          <a:xfrm>
            <a:off x="903471" y="1592315"/>
            <a:ext cx="3023700" cy="692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1" i="0" lang="de-DE" sz="1600" u="none" cap="none" strike="noStrike">
                <a:solidFill>
                  <a:schemeClr val="dk1"/>
                </a:solidFill>
                <a:latin typeface="Tahoma"/>
                <a:ea typeface="Tahoma"/>
                <a:cs typeface="Tahoma"/>
                <a:sym typeface="Tahoma"/>
              </a:rPr>
              <a:t>Conseil fédéral et Parlement</a:t>
            </a:r>
            <a:endParaRPr b="1" i="0" sz="1600" u="none" cap="none" strike="noStrike">
              <a:solidFill>
                <a:schemeClr val="dk1"/>
              </a:solidFill>
              <a:latin typeface="Tahoma"/>
              <a:ea typeface="Tahoma"/>
              <a:cs typeface="Tahoma"/>
              <a:sym typeface="Tahoma"/>
            </a:endParaRPr>
          </a:p>
        </p:txBody>
      </p:sp>
      <p:sp>
        <p:nvSpPr>
          <p:cNvPr id="140" name="Google Shape;140;p46"/>
          <p:cNvSpPr txBox="1"/>
          <p:nvPr/>
        </p:nvSpPr>
        <p:spPr>
          <a:xfrm>
            <a:off x="903471" y="2922162"/>
            <a:ext cx="3023700" cy="692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1" i="0" lang="de-DE" sz="1600" u="none" cap="none" strike="noStrike">
                <a:solidFill>
                  <a:schemeClr val="dk1"/>
                </a:solidFill>
                <a:latin typeface="Tahoma"/>
                <a:ea typeface="Tahoma"/>
                <a:cs typeface="Tahoma"/>
                <a:sym typeface="Tahoma"/>
              </a:rPr>
              <a:t>Groupes parlementaires</a:t>
            </a:r>
            <a:endParaRPr b="1" i="0" sz="1600" u="none" cap="none" strike="noStrike">
              <a:solidFill>
                <a:schemeClr val="dk1"/>
              </a:solidFill>
              <a:latin typeface="Tahoma"/>
              <a:ea typeface="Tahoma"/>
              <a:cs typeface="Tahoma"/>
              <a:sym typeface="Tahoma"/>
            </a:endParaRPr>
          </a:p>
        </p:txBody>
      </p:sp>
      <p:sp>
        <p:nvSpPr>
          <p:cNvPr id="141" name="Google Shape;141;p46"/>
          <p:cNvSpPr txBox="1"/>
          <p:nvPr/>
        </p:nvSpPr>
        <p:spPr>
          <a:xfrm>
            <a:off x="903471" y="4547218"/>
            <a:ext cx="3023700" cy="692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1" i="0" lang="de-DE" sz="1600" u="none" cap="none" strike="noStrike">
                <a:solidFill>
                  <a:schemeClr val="dk1"/>
                </a:solidFill>
                <a:latin typeface="Tahoma"/>
                <a:ea typeface="Tahoma"/>
                <a:cs typeface="Tahoma"/>
                <a:sym typeface="Tahoma"/>
              </a:rPr>
              <a:t>Associations</a:t>
            </a:r>
            <a:endParaRPr b="1" i="0" sz="1600" u="none" cap="none" strike="noStrike">
              <a:solidFill>
                <a:schemeClr val="dk1"/>
              </a:solidFill>
              <a:latin typeface="Tahoma"/>
              <a:ea typeface="Tahoma"/>
              <a:cs typeface="Tahoma"/>
              <a:sym typeface="Tahoma"/>
            </a:endParaRPr>
          </a:p>
        </p:txBody>
      </p:sp>
      <p:pic>
        <p:nvPicPr>
          <p:cNvPr id="142" name="Google Shape;142;p46" title="Bundesrat und Parlament.png"/>
          <p:cNvPicPr preferRelativeResize="0"/>
          <p:nvPr/>
        </p:nvPicPr>
        <p:blipFill rotWithShape="1">
          <a:blip r:embed="rId3">
            <a:alphaModFix/>
          </a:blip>
          <a:srcRect b="0" l="0" r="0" t="0"/>
          <a:stretch/>
        </p:blipFill>
        <p:spPr>
          <a:xfrm>
            <a:off x="7337925" y="1409350"/>
            <a:ext cx="1058050" cy="1058050"/>
          </a:xfrm>
          <a:prstGeom prst="rect">
            <a:avLst/>
          </a:prstGeom>
          <a:noFill/>
          <a:ln>
            <a:noFill/>
          </a:ln>
        </p:spPr>
      </p:pic>
      <p:pic>
        <p:nvPicPr>
          <p:cNvPr id="143" name="Google Shape;143;p46"/>
          <p:cNvPicPr preferRelativeResize="0"/>
          <p:nvPr/>
        </p:nvPicPr>
        <p:blipFill rotWithShape="1">
          <a:blip r:embed="rId4">
            <a:alphaModFix/>
          </a:blip>
          <a:srcRect b="0" l="0" r="0" t="0"/>
          <a:stretch/>
        </p:blipFill>
        <p:spPr>
          <a:xfrm>
            <a:off x="9328602" y="5484351"/>
            <a:ext cx="2675044" cy="773625"/>
          </a:xfrm>
          <a:prstGeom prst="rect">
            <a:avLst/>
          </a:prstGeom>
          <a:noFill/>
          <a:ln>
            <a:noFill/>
          </a:ln>
        </p:spPr>
      </p:pic>
      <p:sp>
        <p:nvSpPr>
          <p:cNvPr id="144" name="Google Shape;144;p46"/>
          <p:cNvSpPr txBox="1"/>
          <p:nvPr>
            <p:ph type="title"/>
          </p:nvPr>
        </p:nvSpPr>
        <p:spPr>
          <a:xfrm>
            <a:off x="838200" y="365125"/>
            <a:ext cx="10515600" cy="10800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1800"/>
              <a:buNone/>
            </a:pPr>
            <a:r>
              <a:rPr lang="de-DE">
                <a:solidFill>
                  <a:srgbClr val="154A1F"/>
                </a:solidFill>
              </a:rPr>
              <a:t>Qui dit </a:t>
            </a:r>
            <a:r>
              <a:rPr lang="de-DE">
                <a:solidFill>
                  <a:srgbClr val="FF7B00"/>
                </a:solidFill>
              </a:rPr>
              <a:t>OUI </a:t>
            </a:r>
            <a:r>
              <a:rPr lang="de-DE">
                <a:solidFill>
                  <a:srgbClr val="154A1F"/>
                </a:solidFill>
              </a:rPr>
              <a:t>à la loi sur le service civil ?</a:t>
            </a:r>
            <a:endParaRPr/>
          </a:p>
        </p:txBody>
      </p:sp>
      <p:pic>
        <p:nvPicPr>
          <p:cNvPr id="145" name="Google Shape;145;p46"/>
          <p:cNvPicPr preferRelativeResize="0"/>
          <p:nvPr/>
        </p:nvPicPr>
        <p:blipFill rotWithShape="1">
          <a:blip r:embed="rId5">
            <a:alphaModFix/>
          </a:blip>
          <a:srcRect b="0" l="0" r="0" t="0"/>
          <a:stretch/>
        </p:blipFill>
        <p:spPr>
          <a:xfrm>
            <a:off x="4041588" y="4483288"/>
            <a:ext cx="1397403" cy="819950"/>
          </a:xfrm>
          <a:prstGeom prst="rect">
            <a:avLst/>
          </a:prstGeom>
          <a:noFill/>
          <a:ln>
            <a:noFill/>
          </a:ln>
        </p:spPr>
      </p:pic>
      <p:pic>
        <p:nvPicPr>
          <p:cNvPr id="146" name="Google Shape;146;p46"/>
          <p:cNvPicPr preferRelativeResize="0"/>
          <p:nvPr/>
        </p:nvPicPr>
        <p:blipFill rotWithShape="1">
          <a:blip r:embed="rId6">
            <a:alphaModFix/>
          </a:blip>
          <a:srcRect b="0" l="0" r="0" t="0"/>
          <a:stretch/>
        </p:blipFill>
        <p:spPr>
          <a:xfrm>
            <a:off x="4117025" y="3051125"/>
            <a:ext cx="1397399" cy="924242"/>
          </a:xfrm>
          <a:prstGeom prst="rect">
            <a:avLst/>
          </a:prstGeom>
          <a:noFill/>
          <a:ln>
            <a:noFill/>
          </a:ln>
        </p:spPr>
      </p:pic>
      <p:pic>
        <p:nvPicPr>
          <p:cNvPr id="147" name="Google Shape;147;p46"/>
          <p:cNvPicPr preferRelativeResize="0"/>
          <p:nvPr/>
        </p:nvPicPr>
        <p:blipFill rotWithShape="1">
          <a:blip r:embed="rId7">
            <a:alphaModFix/>
          </a:blip>
          <a:srcRect b="0" l="0" r="0" t="0"/>
          <a:stretch/>
        </p:blipFill>
        <p:spPr>
          <a:xfrm>
            <a:off x="6350098" y="3134075"/>
            <a:ext cx="2045877" cy="819950"/>
          </a:xfrm>
          <a:prstGeom prst="rect">
            <a:avLst/>
          </a:prstGeom>
          <a:noFill/>
          <a:ln>
            <a:noFill/>
          </a:ln>
        </p:spPr>
      </p:pic>
      <p:pic>
        <p:nvPicPr>
          <p:cNvPr id="148" name="Google Shape;148;p46"/>
          <p:cNvPicPr preferRelativeResize="0"/>
          <p:nvPr/>
        </p:nvPicPr>
        <p:blipFill rotWithShape="1">
          <a:blip r:embed="rId8">
            <a:alphaModFix/>
          </a:blip>
          <a:srcRect b="0" l="0" r="0" t="0"/>
          <a:stretch/>
        </p:blipFill>
        <p:spPr>
          <a:xfrm>
            <a:off x="9109131" y="3051129"/>
            <a:ext cx="1058050" cy="985850"/>
          </a:xfrm>
          <a:prstGeom prst="rect">
            <a:avLst/>
          </a:prstGeom>
          <a:noFill/>
          <a:ln>
            <a:noFill/>
          </a:ln>
        </p:spPr>
      </p:pic>
      <p:pic>
        <p:nvPicPr>
          <p:cNvPr id="149" name="Google Shape;149;p46"/>
          <p:cNvPicPr preferRelativeResize="0"/>
          <p:nvPr/>
        </p:nvPicPr>
        <p:blipFill rotWithShape="1">
          <a:blip r:embed="rId9">
            <a:alphaModFix/>
          </a:blip>
          <a:srcRect b="0" l="0" r="0" t="0"/>
          <a:stretch/>
        </p:blipFill>
        <p:spPr>
          <a:xfrm>
            <a:off x="4117026" y="1592324"/>
            <a:ext cx="2762380" cy="692100"/>
          </a:xfrm>
          <a:prstGeom prst="rect">
            <a:avLst/>
          </a:prstGeom>
          <a:noFill/>
          <a:ln>
            <a:noFill/>
          </a:ln>
        </p:spPr>
      </p:pic>
      <p:pic>
        <p:nvPicPr>
          <p:cNvPr id="150" name="Google Shape;150;p46"/>
          <p:cNvPicPr preferRelativeResize="0"/>
          <p:nvPr/>
        </p:nvPicPr>
        <p:blipFill rotWithShape="1">
          <a:blip r:embed="rId10">
            <a:alphaModFix/>
          </a:blip>
          <a:srcRect b="0" l="0" r="0" t="0"/>
          <a:stretch/>
        </p:blipFill>
        <p:spPr>
          <a:xfrm>
            <a:off x="9903470" y="4483301"/>
            <a:ext cx="766102" cy="773627"/>
          </a:xfrm>
          <a:prstGeom prst="rect">
            <a:avLst/>
          </a:prstGeom>
          <a:noFill/>
          <a:ln>
            <a:noFill/>
          </a:ln>
        </p:spPr>
      </p:pic>
      <p:pic>
        <p:nvPicPr>
          <p:cNvPr id="151" name="Google Shape;151;p46"/>
          <p:cNvPicPr preferRelativeResize="0"/>
          <p:nvPr/>
        </p:nvPicPr>
        <p:blipFill rotWithShape="1">
          <a:blip r:embed="rId11">
            <a:alphaModFix/>
          </a:blip>
          <a:srcRect b="0" l="0" r="0" t="0"/>
          <a:stretch/>
        </p:blipFill>
        <p:spPr>
          <a:xfrm>
            <a:off x="7523663" y="4571502"/>
            <a:ext cx="1747200" cy="643549"/>
          </a:xfrm>
          <a:prstGeom prst="rect">
            <a:avLst/>
          </a:prstGeom>
          <a:noFill/>
          <a:ln>
            <a:noFill/>
          </a:ln>
        </p:spPr>
      </p:pic>
      <p:pic>
        <p:nvPicPr>
          <p:cNvPr id="152" name="Google Shape;152;p46"/>
          <p:cNvPicPr preferRelativeResize="0"/>
          <p:nvPr/>
        </p:nvPicPr>
        <p:blipFill rotWithShape="1">
          <a:blip r:embed="rId12">
            <a:alphaModFix/>
          </a:blip>
          <a:srcRect b="0" l="0" r="59522" t="0"/>
          <a:stretch/>
        </p:blipFill>
        <p:spPr>
          <a:xfrm>
            <a:off x="5647324" y="4483300"/>
            <a:ext cx="1452488" cy="692100"/>
          </a:xfrm>
          <a:prstGeom prst="rect">
            <a:avLst/>
          </a:prstGeom>
          <a:noFill/>
          <a:ln>
            <a:noFill/>
          </a:ln>
        </p:spPr>
      </p:pic>
      <p:pic>
        <p:nvPicPr>
          <p:cNvPr id="153" name="Google Shape;153;p46"/>
          <p:cNvPicPr preferRelativeResize="0"/>
          <p:nvPr/>
        </p:nvPicPr>
        <p:blipFill rotWithShape="1">
          <a:blip r:embed="rId13">
            <a:alphaModFix/>
          </a:blip>
          <a:srcRect b="0" l="7003" r="0" t="0"/>
          <a:stretch/>
        </p:blipFill>
        <p:spPr>
          <a:xfrm>
            <a:off x="5807550" y="5454950"/>
            <a:ext cx="1821225" cy="901699"/>
          </a:xfrm>
          <a:prstGeom prst="rect">
            <a:avLst/>
          </a:prstGeom>
          <a:noFill/>
          <a:ln>
            <a:noFill/>
          </a:ln>
        </p:spPr>
      </p:pic>
      <p:pic>
        <p:nvPicPr>
          <p:cNvPr id="154" name="Google Shape;154;p46"/>
          <p:cNvPicPr preferRelativeResize="0"/>
          <p:nvPr/>
        </p:nvPicPr>
        <p:blipFill rotWithShape="1">
          <a:blip r:embed="rId14">
            <a:alphaModFix/>
          </a:blip>
          <a:srcRect b="28136" l="0" r="0" t="23737"/>
          <a:stretch/>
        </p:blipFill>
        <p:spPr>
          <a:xfrm>
            <a:off x="7628776" y="5440902"/>
            <a:ext cx="1536999" cy="739751"/>
          </a:xfrm>
          <a:prstGeom prst="rect">
            <a:avLst/>
          </a:prstGeom>
          <a:noFill/>
          <a:ln>
            <a:noFill/>
          </a:ln>
        </p:spPr>
      </p:pic>
      <p:pic>
        <p:nvPicPr>
          <p:cNvPr id="155" name="Google Shape;155;p46"/>
          <p:cNvPicPr preferRelativeResize="0"/>
          <p:nvPr/>
        </p:nvPicPr>
        <p:blipFill rotWithShape="1">
          <a:blip r:embed="rId15">
            <a:alphaModFix/>
          </a:blip>
          <a:srcRect b="0" l="0" r="0" t="0"/>
          <a:stretch/>
        </p:blipFill>
        <p:spPr>
          <a:xfrm>
            <a:off x="3826103" y="5639017"/>
            <a:ext cx="1821225" cy="53356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12"/>
          <p:cNvSpPr txBox="1"/>
          <p:nvPr/>
        </p:nvSpPr>
        <p:spPr>
          <a:xfrm>
            <a:off x="838800" y="365125"/>
            <a:ext cx="10515600" cy="1080000"/>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dk1"/>
              </a:buClr>
              <a:buSzPts val="3200"/>
              <a:buFont typeface="Arial"/>
              <a:buNone/>
            </a:pPr>
            <a:r>
              <a:rPr b="1" i="0" lang="de-DE" sz="6000" u="none" cap="none" strike="noStrike">
                <a:solidFill>
                  <a:schemeClr val="lt1"/>
                </a:solidFill>
                <a:latin typeface="Tahoma"/>
                <a:ea typeface="Tahoma"/>
                <a:cs typeface="Tahoma"/>
                <a:sym typeface="Tahoma"/>
              </a:rPr>
              <a:t>Campagne</a:t>
            </a:r>
            <a:endParaRPr b="1" i="0" sz="6000" u="none" cap="none" strike="noStrike">
              <a:solidFill>
                <a:schemeClr val="lt1"/>
              </a:solidFill>
              <a:latin typeface="Tahoma"/>
              <a:ea typeface="Tahoma"/>
              <a:cs typeface="Tahoma"/>
              <a:sym typeface="Tahoma"/>
            </a:endParaRPr>
          </a:p>
        </p:txBody>
      </p:sp>
      <p:sp>
        <p:nvSpPr>
          <p:cNvPr id="161" name="Google Shape;161;p12"/>
          <p:cNvSpPr txBox="1"/>
          <p:nvPr/>
        </p:nvSpPr>
        <p:spPr>
          <a:xfrm>
            <a:off x="838800" y="2018949"/>
            <a:ext cx="8406900" cy="3844500"/>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800"/>
              </a:spcBef>
              <a:spcAft>
                <a:spcPts val="0"/>
              </a:spcAft>
              <a:buClr>
                <a:srgbClr val="000000"/>
              </a:buClr>
              <a:buSzPts val="2900"/>
              <a:buFont typeface="Arial"/>
              <a:buNone/>
            </a:pPr>
            <a:r>
              <a:rPr b="0" i="0" lang="de-DE" sz="2900" u="none" cap="none" strike="noStrike">
                <a:solidFill>
                  <a:schemeClr val="lt1"/>
                </a:solidFill>
                <a:latin typeface="Tahoma"/>
                <a:ea typeface="Tahoma"/>
                <a:cs typeface="Tahoma"/>
                <a:sym typeface="Tahoma"/>
              </a:rPr>
              <a:t>servicecivil-oui.ch</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800"/>
              </a:spcBef>
              <a:spcAft>
                <a:spcPts val="0"/>
              </a:spcAft>
              <a:buClr>
                <a:srgbClr val="000000"/>
              </a:buClr>
              <a:buSzPts val="2900"/>
              <a:buFont typeface="Arial"/>
              <a:buNone/>
            </a:pPr>
            <a:r>
              <a:rPr b="0" i="0" lang="de-DE" sz="2900" u="none" cap="none" strike="noStrike">
                <a:solidFill>
                  <a:schemeClr val="lt1"/>
                </a:solidFill>
                <a:latin typeface="Tahoma"/>
                <a:ea typeface="Tahoma"/>
                <a:cs typeface="Tahoma"/>
                <a:sym typeface="Tahoma"/>
              </a:rPr>
              <a:t>info@servicecivil-oui.ch</a:t>
            </a:r>
            <a:endParaRPr b="0" i="0" sz="2900" u="none" cap="none" strike="noStrike">
              <a:solidFill>
                <a:schemeClr val="lt1"/>
              </a:solidFill>
              <a:latin typeface="Tahoma"/>
              <a:ea typeface="Tahoma"/>
              <a:cs typeface="Tahoma"/>
              <a:sym typeface="Tahoma"/>
            </a:endParaRPr>
          </a:p>
          <a:p>
            <a:pPr indent="0" lvl="0" marL="0" marR="0" rtl="0" algn="l">
              <a:lnSpc>
                <a:spcPct val="100000"/>
              </a:lnSpc>
              <a:spcBef>
                <a:spcPts val="800"/>
              </a:spcBef>
              <a:spcAft>
                <a:spcPts val="0"/>
              </a:spcAft>
              <a:buClr>
                <a:srgbClr val="000000"/>
              </a:buClr>
              <a:buSzPts val="2900"/>
              <a:buFont typeface="Arial"/>
              <a:buNone/>
            </a:pPr>
            <a:br>
              <a:rPr b="0" i="0" lang="de-DE" sz="2900" u="none" cap="none" strike="noStrike">
                <a:solidFill>
                  <a:schemeClr val="lt1"/>
                </a:solidFill>
                <a:latin typeface="Tahoma"/>
                <a:ea typeface="Tahoma"/>
                <a:cs typeface="Tahoma"/>
                <a:sym typeface="Tahoma"/>
              </a:rPr>
            </a:br>
            <a:r>
              <a:rPr b="1" i="0" lang="de-DE" sz="2900" u="none" cap="none" strike="noStrike">
                <a:solidFill>
                  <a:schemeClr val="lt1"/>
                </a:solidFill>
                <a:latin typeface="Tahoma"/>
                <a:ea typeface="Tahoma"/>
                <a:cs typeface="Tahoma"/>
                <a:sym typeface="Tahoma"/>
              </a:rPr>
              <a:t>Social Media</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800"/>
              </a:spcBef>
              <a:spcAft>
                <a:spcPts val="0"/>
              </a:spcAft>
              <a:buClr>
                <a:srgbClr val="000000"/>
              </a:buClr>
              <a:buSzPts val="2900"/>
              <a:buFont typeface="Arial"/>
              <a:buNone/>
            </a:pPr>
            <a:r>
              <a:rPr b="0" i="0" lang="de-DE" sz="2900" u="none" cap="none" strike="noStrike">
                <a:solidFill>
                  <a:schemeClr val="lt1"/>
                </a:solidFill>
                <a:latin typeface="Tahoma"/>
                <a:ea typeface="Tahoma"/>
                <a:cs typeface="Tahoma"/>
                <a:sym typeface="Tahoma"/>
              </a:rPr>
              <a:t>@servicecivil_oui (IG)</a:t>
            </a:r>
            <a:endParaRPr b="0" i="0" sz="1100" u="none" cap="none" strike="noStrike">
              <a:solidFill>
                <a:srgbClr val="000000"/>
              </a:solidFill>
              <a:latin typeface="Arial"/>
              <a:ea typeface="Arial"/>
              <a:cs typeface="Arial"/>
              <a:sym typeface="Arial"/>
            </a:endParaRPr>
          </a:p>
          <a:p>
            <a:pPr indent="0" lvl="0" marL="0" marR="0" rtl="0" algn="l">
              <a:lnSpc>
                <a:spcPct val="100000"/>
              </a:lnSpc>
              <a:spcBef>
                <a:spcPts val="800"/>
              </a:spcBef>
              <a:spcAft>
                <a:spcPts val="0"/>
              </a:spcAft>
              <a:buClr>
                <a:srgbClr val="000000"/>
              </a:buClr>
              <a:buSzPts val="2900"/>
              <a:buFont typeface="Arial"/>
              <a:buNone/>
            </a:pPr>
            <a:r>
              <a:rPr b="0" i="0" lang="de-DE" sz="2900" u="none" cap="none" strike="noStrike">
                <a:solidFill>
                  <a:schemeClr val="lt1"/>
                </a:solidFill>
                <a:latin typeface="Tahoma"/>
                <a:ea typeface="Tahoma"/>
                <a:cs typeface="Tahoma"/>
                <a:sym typeface="Tahoma"/>
              </a:rPr>
              <a:t>@Oui à la loi sur le service civil (FB/LI)</a:t>
            </a:r>
            <a:endParaRPr b="0" i="0" sz="1100" u="none" cap="none" strike="noStrike">
              <a:solidFill>
                <a:srgbClr val="000000"/>
              </a:solidFill>
              <a:latin typeface="Arial"/>
              <a:ea typeface="Arial"/>
              <a:cs typeface="Arial"/>
              <a:sym typeface="Arial"/>
            </a:endParaRPr>
          </a:p>
        </p:txBody>
      </p:sp>
      <p:pic>
        <p:nvPicPr>
          <p:cNvPr id="162" name="Google Shape;162;p12" title="Suis-nous_sur_les_r_seaux_sociaux_.png"/>
          <p:cNvPicPr preferRelativeResize="0"/>
          <p:nvPr/>
        </p:nvPicPr>
        <p:blipFill rotWithShape="1">
          <a:blip r:embed="rId3">
            <a:alphaModFix/>
          </a:blip>
          <a:srcRect b="0" l="0" r="0" t="0"/>
          <a:stretch/>
        </p:blipFill>
        <p:spPr>
          <a:xfrm>
            <a:off x="8108750" y="596525"/>
            <a:ext cx="3538299" cy="458634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 name="Shape 56"/>
        <p:cNvGrpSpPr/>
        <p:nvPr/>
      </p:nvGrpSpPr>
      <p:grpSpPr>
        <a:xfrm>
          <a:off x="0" y="0"/>
          <a:ext cx="0" cy="0"/>
          <a:chOff x="0" y="0"/>
          <a:chExt cx="0" cy="0"/>
        </a:xfrm>
      </p:grpSpPr>
      <p:sp>
        <p:nvSpPr>
          <p:cNvPr id="57" name="Google Shape;57;p2"/>
          <p:cNvSpPr txBox="1"/>
          <p:nvPr>
            <p:ph type="title"/>
          </p:nvPr>
        </p:nvSpPr>
        <p:spPr>
          <a:xfrm>
            <a:off x="838800" y="365125"/>
            <a:ext cx="10515600" cy="10800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200"/>
              <a:buFont typeface="Arial"/>
              <a:buNone/>
            </a:pPr>
            <a:r>
              <a:rPr lang="de-DE">
                <a:solidFill>
                  <a:srgbClr val="154A1F"/>
                </a:solidFill>
              </a:rPr>
              <a:t>Table des matière</a:t>
            </a:r>
            <a:endParaRPr>
              <a:solidFill>
                <a:srgbClr val="154A1F"/>
              </a:solidFill>
            </a:endParaRPr>
          </a:p>
        </p:txBody>
      </p:sp>
      <p:sp>
        <p:nvSpPr>
          <p:cNvPr id="58" name="Google Shape;58;p2"/>
          <p:cNvSpPr txBox="1"/>
          <p:nvPr>
            <p:ph idx="1" type="body"/>
          </p:nvPr>
        </p:nvSpPr>
        <p:spPr>
          <a:xfrm>
            <a:off x="838800" y="1512000"/>
            <a:ext cx="8720700" cy="4351200"/>
          </a:xfrm>
          <a:prstGeom prst="rect">
            <a:avLst/>
          </a:prstGeom>
          <a:noFill/>
          <a:ln>
            <a:noFill/>
          </a:ln>
        </p:spPr>
        <p:txBody>
          <a:bodyPr anchorCtr="0" anchor="t" bIns="45700" lIns="91425" spcFirstLastPara="1" rIns="91425" wrap="square" tIns="45700">
            <a:normAutofit fontScale="85000" lnSpcReduction="10000"/>
          </a:bodyPr>
          <a:lstStyle/>
          <a:p>
            <a:pPr indent="-391983" lvl="0" marL="457200" rtl="0" algn="l">
              <a:lnSpc>
                <a:spcPct val="150000"/>
              </a:lnSpc>
              <a:spcBef>
                <a:spcPts val="0"/>
              </a:spcBef>
              <a:spcAft>
                <a:spcPts val="0"/>
              </a:spcAft>
              <a:buSzPct val="116424"/>
              <a:buAutoNum type="arabicPeriod"/>
            </a:pPr>
            <a:r>
              <a:rPr lang="de-DE" sz="2600"/>
              <a:t>De quoi s'agit-il ?</a:t>
            </a:r>
            <a:endParaRPr sz="2600"/>
          </a:p>
          <a:p>
            <a:pPr indent="-391983" lvl="0" marL="457200" rtl="0" algn="l">
              <a:lnSpc>
                <a:spcPct val="150000"/>
              </a:lnSpc>
              <a:spcBef>
                <a:spcPts val="0"/>
              </a:spcBef>
              <a:spcAft>
                <a:spcPts val="0"/>
              </a:spcAft>
              <a:buSzPct val="116424"/>
              <a:buAutoNum type="arabicPeriod"/>
            </a:pPr>
            <a:r>
              <a:rPr lang="de-DE" sz="2600"/>
              <a:t>Quels sont les changements ?</a:t>
            </a:r>
            <a:endParaRPr sz="2600"/>
          </a:p>
          <a:p>
            <a:pPr indent="-391983" lvl="0" marL="457200" rtl="0" algn="l">
              <a:lnSpc>
                <a:spcPct val="150000"/>
              </a:lnSpc>
              <a:spcBef>
                <a:spcPts val="0"/>
              </a:spcBef>
              <a:spcAft>
                <a:spcPts val="0"/>
              </a:spcAft>
              <a:buSzPct val="116424"/>
              <a:buAutoNum type="arabicPeriod"/>
            </a:pPr>
            <a:r>
              <a:rPr lang="de-DE" sz="2600"/>
              <a:t>Ne pas affaiblir davantage l’armée - renforcer la protection civile</a:t>
            </a:r>
            <a:endParaRPr sz="2600"/>
          </a:p>
          <a:p>
            <a:pPr indent="-391983" lvl="0" marL="457200" rtl="0" algn="l">
              <a:lnSpc>
                <a:spcPct val="150000"/>
              </a:lnSpc>
              <a:spcBef>
                <a:spcPts val="0"/>
              </a:spcBef>
              <a:spcAft>
                <a:spcPts val="0"/>
              </a:spcAft>
              <a:buSzPct val="116424"/>
              <a:buAutoNum type="arabicPeriod"/>
            </a:pPr>
            <a:r>
              <a:rPr lang="de-DE" sz="2600"/>
              <a:t>Des forces d'intervention solides pour la sécurité et la gestion des crises </a:t>
            </a:r>
            <a:endParaRPr sz="2600"/>
          </a:p>
          <a:p>
            <a:pPr indent="-391983" lvl="0" marL="457200" rtl="0" algn="l">
              <a:lnSpc>
                <a:spcPct val="150000"/>
              </a:lnSpc>
              <a:spcBef>
                <a:spcPts val="0"/>
              </a:spcBef>
              <a:spcAft>
                <a:spcPts val="0"/>
              </a:spcAft>
              <a:buSzPct val="116424"/>
              <a:buAutoNum type="arabicPeriod"/>
            </a:pPr>
            <a:r>
              <a:rPr lang="de-DE" sz="2600"/>
              <a:t>Plus d'équité grâce à des règles claires pour tous</a:t>
            </a:r>
            <a:endParaRPr sz="2600"/>
          </a:p>
          <a:p>
            <a:pPr indent="-368935" lvl="0" marL="457200" rtl="0" algn="l">
              <a:lnSpc>
                <a:spcPct val="150000"/>
              </a:lnSpc>
              <a:spcBef>
                <a:spcPts val="0"/>
              </a:spcBef>
              <a:spcAft>
                <a:spcPts val="0"/>
              </a:spcAft>
              <a:buSzPct val="100000"/>
              <a:buAutoNum type="arabicPeriod"/>
            </a:pPr>
            <a:r>
              <a:rPr lang="de-DE" sz="2600"/>
              <a:t>Faktencheck</a:t>
            </a:r>
            <a:endParaRPr sz="2600"/>
          </a:p>
          <a:p>
            <a:pPr indent="-391983" lvl="0" marL="457200" rtl="0" algn="l">
              <a:lnSpc>
                <a:spcPct val="150000"/>
              </a:lnSpc>
              <a:spcBef>
                <a:spcPts val="0"/>
              </a:spcBef>
              <a:spcAft>
                <a:spcPts val="0"/>
              </a:spcAft>
              <a:buSzPct val="116424"/>
              <a:buAutoNum type="arabicPeriod"/>
            </a:pPr>
            <a:r>
              <a:rPr lang="de-DE" sz="2600"/>
              <a:t>Conclusion</a:t>
            </a:r>
            <a:r>
              <a:rPr lang="de-DE"/>
              <a:t>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sp>
        <p:nvSpPr>
          <p:cNvPr id="63" name="Google Shape;63;p3"/>
          <p:cNvSpPr txBox="1"/>
          <p:nvPr>
            <p:ph type="title"/>
          </p:nvPr>
        </p:nvSpPr>
        <p:spPr>
          <a:xfrm>
            <a:off x="838200" y="365125"/>
            <a:ext cx="10515600" cy="10800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200"/>
              <a:buFont typeface="Arial"/>
              <a:buNone/>
            </a:pPr>
            <a:r>
              <a:rPr lang="de-DE">
                <a:solidFill>
                  <a:srgbClr val="154A1F"/>
                </a:solidFill>
              </a:rPr>
              <a:t>De quoi s'agit-il ?</a:t>
            </a:r>
            <a:endParaRPr>
              <a:solidFill>
                <a:srgbClr val="154A1F"/>
              </a:solidFill>
            </a:endParaRPr>
          </a:p>
        </p:txBody>
      </p:sp>
      <p:sp>
        <p:nvSpPr>
          <p:cNvPr id="64" name="Google Shape;64;p3"/>
          <p:cNvSpPr txBox="1"/>
          <p:nvPr>
            <p:ph idx="1" type="body"/>
          </p:nvPr>
        </p:nvSpPr>
        <p:spPr>
          <a:xfrm>
            <a:off x="838201" y="1512000"/>
            <a:ext cx="7716520" cy="4351338"/>
          </a:xfrm>
          <a:prstGeom prst="rect">
            <a:avLst/>
          </a:prstGeom>
          <a:noFill/>
          <a:ln>
            <a:noFill/>
          </a:ln>
        </p:spPr>
        <p:txBody>
          <a:bodyPr anchorCtr="0" anchor="t" bIns="45700" lIns="91425" spcFirstLastPara="1" rIns="91425" wrap="square" tIns="45700">
            <a:normAutofit fontScale="55000" lnSpcReduction="10000"/>
          </a:bodyPr>
          <a:lstStyle/>
          <a:p>
            <a:pPr indent="-297497" lvl="0" marL="457200" rtl="0" algn="l">
              <a:lnSpc>
                <a:spcPct val="120000"/>
              </a:lnSpc>
              <a:spcBef>
                <a:spcPts val="0"/>
              </a:spcBef>
              <a:spcAft>
                <a:spcPts val="0"/>
              </a:spcAft>
              <a:buSzPct val="100000"/>
              <a:buChar char="●"/>
            </a:pPr>
            <a:r>
              <a:rPr lang="de-DE"/>
              <a:t>Chaque année, des milliers de personnes quittent l'armée pour le service civil. Cela prive l’armée et la protection civile de personnel important.</a:t>
            </a:r>
            <a:br>
              <a:rPr lang="de-DE"/>
            </a:br>
            <a:endParaRPr/>
          </a:p>
          <a:p>
            <a:pPr indent="-297497" lvl="0" marL="457200" rtl="0" algn="l">
              <a:lnSpc>
                <a:spcPct val="120000"/>
              </a:lnSpc>
              <a:spcBef>
                <a:spcPts val="0"/>
              </a:spcBef>
              <a:spcAft>
                <a:spcPts val="0"/>
              </a:spcAft>
              <a:buSzPct val="100000"/>
              <a:buChar char="●"/>
            </a:pPr>
            <a:r>
              <a:rPr lang="de-DE"/>
              <a:t>Il existe aujourd’hui de facto une liberté de choix, bien que l’obligation de servir est ancrée dans la Constitution fédérale.</a:t>
            </a:r>
            <a:br>
              <a:rPr lang="de-DE"/>
            </a:br>
            <a:endParaRPr/>
          </a:p>
          <a:p>
            <a:pPr indent="-297497" lvl="0" marL="457200" rtl="0" algn="l">
              <a:lnSpc>
                <a:spcPct val="120000"/>
              </a:lnSpc>
              <a:spcBef>
                <a:spcPts val="0"/>
              </a:spcBef>
              <a:spcAft>
                <a:spcPts val="0"/>
              </a:spcAft>
              <a:buSzPct val="100000"/>
              <a:buChar char="●"/>
            </a:pPr>
            <a:r>
              <a:rPr lang="de-DE"/>
              <a:t>La révision de la loi sur le service civil (LSC) vise à rétablir ce principe constitutionnel : le service civil est un service de remplacement destiné aux personnes qui, pour des raisons de conscience, ne peuvent pas accomplir le service militaire.</a:t>
            </a:r>
            <a:br>
              <a:rPr lang="de-DE"/>
            </a:br>
            <a:endParaRPr/>
          </a:p>
          <a:p>
            <a:pPr indent="-297497" lvl="0" marL="457200" rtl="0" algn="l">
              <a:lnSpc>
                <a:spcPct val="120000"/>
              </a:lnSpc>
              <a:spcBef>
                <a:spcPts val="0"/>
              </a:spcBef>
              <a:spcAft>
                <a:spcPts val="0"/>
              </a:spcAft>
              <a:buSzPct val="100000"/>
              <a:buChar char="●"/>
            </a:pPr>
            <a:r>
              <a:rPr lang="de-DE"/>
              <a:t>La réforme vise à recentrer le service civil sur son objectif initial et à garantir ainsi les effectifs de l’armée et de la protection civile.</a:t>
            </a:r>
            <a:br>
              <a:rPr lang="de-DE"/>
            </a:br>
            <a:endParaRPr/>
          </a:p>
          <a:p>
            <a:pPr indent="-297497" lvl="0" marL="457200" rtl="0" algn="l">
              <a:lnSpc>
                <a:spcPct val="120000"/>
              </a:lnSpc>
              <a:spcBef>
                <a:spcPts val="0"/>
              </a:spcBef>
              <a:spcAft>
                <a:spcPts val="0"/>
              </a:spcAft>
              <a:buSzPct val="100000"/>
              <a:buChar char="●"/>
            </a:pPr>
            <a:r>
              <a:rPr lang="de-DE"/>
              <a:t>Le 14 juin prochain, la Suisse se prononcera sur la révision de la loi sur le service civil (LSC).</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5"/>
          <p:cNvSpPr txBox="1"/>
          <p:nvPr>
            <p:ph type="title"/>
          </p:nvPr>
        </p:nvSpPr>
        <p:spPr>
          <a:xfrm>
            <a:off x="838800" y="365125"/>
            <a:ext cx="10515600" cy="10800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200"/>
              <a:buFont typeface="Arial"/>
              <a:buNone/>
            </a:pPr>
            <a:r>
              <a:rPr lang="de-DE">
                <a:solidFill>
                  <a:srgbClr val="154A1F"/>
                </a:solidFill>
              </a:rPr>
              <a:t>Quels sont les changements ?</a:t>
            </a:r>
            <a:endParaRPr>
              <a:solidFill>
                <a:srgbClr val="154A1F"/>
              </a:solidFill>
            </a:endParaRPr>
          </a:p>
        </p:txBody>
      </p:sp>
      <p:sp>
        <p:nvSpPr>
          <p:cNvPr id="74" name="Google Shape;74;p5"/>
          <p:cNvSpPr txBox="1"/>
          <p:nvPr>
            <p:ph idx="1" type="body"/>
          </p:nvPr>
        </p:nvSpPr>
        <p:spPr>
          <a:xfrm>
            <a:off x="838800" y="1512000"/>
            <a:ext cx="7716600" cy="5232300"/>
          </a:xfrm>
          <a:prstGeom prst="rect">
            <a:avLst/>
          </a:prstGeom>
          <a:noFill/>
          <a:ln>
            <a:noFill/>
          </a:ln>
        </p:spPr>
        <p:txBody>
          <a:bodyPr anchorCtr="0" anchor="t" bIns="45700" lIns="91425" spcFirstLastPara="1" rIns="91425" wrap="square" tIns="45700">
            <a:noAutofit/>
          </a:bodyPr>
          <a:lstStyle/>
          <a:p>
            <a:pPr indent="-303847" lvl="0" marL="457200" rtl="0" algn="l">
              <a:lnSpc>
                <a:spcPct val="95000"/>
              </a:lnSpc>
              <a:spcBef>
                <a:spcPts val="800"/>
              </a:spcBef>
              <a:spcAft>
                <a:spcPts val="0"/>
              </a:spcAft>
              <a:buSzPts val="1430"/>
              <a:buAutoNum type="arabicPeriod"/>
            </a:pPr>
            <a:r>
              <a:rPr b="1" lang="de-DE" sz="1430">
                <a:solidFill>
                  <a:srgbClr val="FF7B00"/>
                </a:solidFill>
              </a:rPr>
              <a:t>Durée minimale de 150 jours de service civil : </a:t>
            </a:r>
            <a:r>
              <a:rPr lang="de-DE" sz="1430"/>
              <a:t>toute personne qui passe au service civil après l'école de recrues doit accomplir au moins 150 jours de service civil, quel que soit le nombre de jours de service militaire restant.</a:t>
            </a:r>
            <a:br>
              <a:rPr lang="de-DE" sz="1430"/>
            </a:br>
            <a:endParaRPr sz="1430"/>
          </a:p>
          <a:p>
            <a:pPr indent="-303847" lvl="0" marL="457200" rtl="0" algn="l">
              <a:lnSpc>
                <a:spcPct val="95000"/>
              </a:lnSpc>
              <a:spcBef>
                <a:spcPts val="0"/>
              </a:spcBef>
              <a:spcAft>
                <a:spcPts val="0"/>
              </a:spcAft>
              <a:buSzPts val="1430"/>
              <a:buAutoNum type="arabicPeriod"/>
            </a:pPr>
            <a:r>
              <a:rPr b="1" lang="de-DE" sz="1430">
                <a:solidFill>
                  <a:srgbClr val="FF7B00"/>
                </a:solidFill>
              </a:rPr>
              <a:t>Facteur 1,5 également pour les cadres : </a:t>
            </a:r>
            <a:r>
              <a:rPr lang="de-DE" sz="1430"/>
              <a:t>le facteur multiplicateur de 1,5 appliqué jusqu'à présent aux jours de service militaire s'applique désormais également aux sous-officiers et aux officiers.</a:t>
            </a:r>
            <a:br>
              <a:rPr lang="de-DE" sz="1430"/>
            </a:br>
            <a:endParaRPr sz="1430"/>
          </a:p>
          <a:p>
            <a:pPr indent="-303847" lvl="0" marL="457200" rtl="0" algn="l">
              <a:lnSpc>
                <a:spcPct val="95000"/>
              </a:lnSpc>
              <a:spcBef>
                <a:spcPts val="0"/>
              </a:spcBef>
              <a:spcAft>
                <a:spcPts val="0"/>
              </a:spcAft>
              <a:buSzPts val="1430"/>
              <a:buAutoNum type="arabicPeriod"/>
            </a:pPr>
            <a:r>
              <a:rPr b="1" lang="de-DE" sz="1430">
                <a:solidFill>
                  <a:srgbClr val="FF7B00"/>
                </a:solidFill>
              </a:rPr>
              <a:t>Obligation d'effectuer une mission annuelle dans le service civil : </a:t>
            </a:r>
            <a:r>
              <a:rPr lang="de-DE" sz="1430"/>
              <a:t>les personnes effectuant leur service civil doivent accomplir une mission chaque année, à un rythme similaire à celui du service militaire obligatoire.</a:t>
            </a:r>
            <a:br>
              <a:rPr lang="de-DE" sz="1430"/>
            </a:br>
            <a:endParaRPr sz="1430"/>
          </a:p>
          <a:p>
            <a:pPr indent="-303847" lvl="0" marL="457200" rtl="0" algn="l">
              <a:lnSpc>
                <a:spcPct val="95000"/>
              </a:lnSpc>
              <a:spcBef>
                <a:spcPts val="0"/>
              </a:spcBef>
              <a:spcAft>
                <a:spcPts val="0"/>
              </a:spcAft>
              <a:buSzPts val="1430"/>
              <a:buAutoNum type="arabicPeriod"/>
            </a:pPr>
            <a:r>
              <a:rPr b="1" lang="de-DE" sz="1430">
                <a:solidFill>
                  <a:srgbClr val="FF7B00"/>
                </a:solidFill>
              </a:rPr>
              <a:t>Mission de longue durée après l'admission :</a:t>
            </a:r>
            <a:r>
              <a:rPr lang="de-DE" sz="1430">
                <a:solidFill>
                  <a:srgbClr val="FF7B00"/>
                </a:solidFill>
              </a:rPr>
              <a:t> </a:t>
            </a:r>
            <a:r>
              <a:rPr lang="de-DE" sz="1430"/>
              <a:t>si une personne est admise au service civil pendant l'école de recrues, la première affectation de longue durée doit avoir lieu au plus tard l'année suivante.</a:t>
            </a:r>
            <a:br>
              <a:rPr lang="de-DE" sz="1430"/>
            </a:br>
            <a:endParaRPr sz="1430"/>
          </a:p>
          <a:p>
            <a:pPr indent="-303847" lvl="0" marL="457200" rtl="0" algn="l">
              <a:lnSpc>
                <a:spcPct val="95000"/>
              </a:lnSpc>
              <a:spcBef>
                <a:spcPts val="0"/>
              </a:spcBef>
              <a:spcAft>
                <a:spcPts val="0"/>
              </a:spcAft>
              <a:buSzPts val="1430"/>
              <a:buAutoNum type="arabicPeriod"/>
            </a:pPr>
            <a:r>
              <a:rPr b="1" lang="de-DE" sz="1430">
                <a:solidFill>
                  <a:srgbClr val="FF7B00"/>
                </a:solidFill>
              </a:rPr>
              <a:t>Restrictions concernant les affectations médicales : </a:t>
            </a:r>
            <a:r>
              <a:rPr lang="de-DE" sz="1430"/>
              <a:t>le service civil n'autorisera plus d'affectations exigeant des études de médecine humaine, dentaire ou vétérinaire.</a:t>
            </a:r>
            <a:br>
              <a:rPr lang="de-DE" sz="1430"/>
            </a:br>
            <a:endParaRPr sz="1430">
              <a:solidFill>
                <a:srgbClr val="FF7B00"/>
              </a:solidFill>
            </a:endParaRPr>
          </a:p>
          <a:p>
            <a:pPr indent="-303846" lvl="0" marL="457200" rtl="0" algn="l">
              <a:lnSpc>
                <a:spcPct val="95000"/>
              </a:lnSpc>
              <a:spcBef>
                <a:spcPts val="0"/>
              </a:spcBef>
              <a:spcAft>
                <a:spcPts val="0"/>
              </a:spcAft>
              <a:buSzPts val="1430"/>
              <a:buAutoNum type="arabicPeriod"/>
            </a:pPr>
            <a:r>
              <a:rPr b="1" lang="de-DE" sz="1430">
                <a:solidFill>
                  <a:srgbClr val="FF7B00"/>
                </a:solidFill>
              </a:rPr>
              <a:t>Mesures contre les passages tardifs :</a:t>
            </a:r>
            <a:r>
              <a:rPr lang="de-DE" sz="1430">
                <a:solidFill>
                  <a:srgbClr val="FF7B00"/>
                </a:solidFill>
              </a:rPr>
              <a:t> </a:t>
            </a:r>
            <a:r>
              <a:rPr lang="de-DE" sz="1430"/>
              <a:t>des conditions plus strictes s'appliquent aux personnes qui ne changent de voie qu'après avoir accompli une grande partie de leur service militaire.</a:t>
            </a:r>
            <a:endParaRPr sz="143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7"/>
          <p:cNvSpPr txBox="1"/>
          <p:nvPr>
            <p:ph type="title"/>
          </p:nvPr>
        </p:nvSpPr>
        <p:spPr>
          <a:xfrm>
            <a:off x="838800" y="365125"/>
            <a:ext cx="10995900" cy="10800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200"/>
              <a:buFont typeface="Arial"/>
              <a:buNone/>
            </a:pPr>
            <a:r>
              <a:rPr lang="de-DE" sz="3000">
                <a:solidFill>
                  <a:srgbClr val="154A1F"/>
                </a:solidFill>
              </a:rPr>
              <a:t>Ne pas affaiblir davantage l’armée - renforcer la protection civile</a:t>
            </a:r>
            <a:endParaRPr sz="3000">
              <a:solidFill>
                <a:srgbClr val="154A1F"/>
              </a:solidFill>
            </a:endParaRPr>
          </a:p>
        </p:txBody>
      </p:sp>
      <p:sp>
        <p:nvSpPr>
          <p:cNvPr id="84" name="Google Shape;84;p7"/>
          <p:cNvSpPr txBox="1"/>
          <p:nvPr>
            <p:ph idx="1" type="body"/>
          </p:nvPr>
        </p:nvSpPr>
        <p:spPr>
          <a:xfrm>
            <a:off x="838800" y="1512000"/>
            <a:ext cx="8008800" cy="4351200"/>
          </a:xfrm>
          <a:prstGeom prst="rect">
            <a:avLst/>
          </a:prstGeom>
          <a:noFill/>
          <a:ln>
            <a:noFill/>
          </a:ln>
        </p:spPr>
        <p:txBody>
          <a:bodyPr anchorCtr="0" anchor="t" bIns="45700" lIns="91425" spcFirstLastPara="1" rIns="91425" wrap="square" tIns="45700">
            <a:normAutofit fontScale="77500" lnSpcReduction="20000"/>
          </a:bodyPr>
          <a:lstStyle/>
          <a:p>
            <a:pPr indent="-336548" lvl="0" marL="457200" rtl="0" algn="l">
              <a:lnSpc>
                <a:spcPct val="100000"/>
              </a:lnSpc>
              <a:spcBef>
                <a:spcPts val="0"/>
              </a:spcBef>
              <a:spcAft>
                <a:spcPts val="0"/>
              </a:spcAft>
              <a:buSzPct val="71427"/>
              <a:buChar char="●"/>
            </a:pPr>
            <a:r>
              <a:rPr lang="de-DE"/>
              <a:t>La situation sécuritaire en Europe s'est détériorée : une armée forte et une protection civile solide sont essentielles.</a:t>
            </a:r>
            <a:br>
              <a:rPr lang="de-DE"/>
            </a:br>
            <a:endParaRPr/>
          </a:p>
          <a:p>
            <a:pPr indent="-336548" lvl="0" marL="457200" rtl="0" algn="l">
              <a:lnSpc>
                <a:spcPct val="100000"/>
              </a:lnSpc>
              <a:spcBef>
                <a:spcPts val="0"/>
              </a:spcBef>
              <a:spcAft>
                <a:spcPts val="0"/>
              </a:spcAft>
              <a:buSzPct val="71427"/>
              <a:buChar char="●"/>
            </a:pPr>
            <a:r>
              <a:rPr lang="de-DE"/>
              <a:t>Plus de 7 000 personnes optent chaque année pour le service civil – l'armée perd ainsi des effectifs équivalents à deux brigades.</a:t>
            </a:r>
            <a:br>
              <a:rPr lang="de-DE"/>
            </a:br>
            <a:endParaRPr/>
          </a:p>
          <a:p>
            <a:pPr indent="-336548" lvl="0" marL="457200" rtl="0" algn="l">
              <a:lnSpc>
                <a:spcPct val="100000"/>
              </a:lnSpc>
              <a:spcBef>
                <a:spcPts val="0"/>
              </a:spcBef>
              <a:spcAft>
                <a:spcPts val="0"/>
              </a:spcAft>
              <a:buSzPct val="71427"/>
              <a:buChar char="●"/>
            </a:pPr>
            <a:r>
              <a:rPr lang="de-DE"/>
              <a:t>Cela va à l'encontre de la planification initiale, qui prévoyait un maximum de 2 500 admissions par an.</a:t>
            </a:r>
            <a:br>
              <a:rPr lang="de-DE"/>
            </a:br>
            <a:endParaRPr/>
          </a:p>
          <a:p>
            <a:pPr indent="-336548" lvl="0" marL="457200" rtl="0" algn="l">
              <a:lnSpc>
                <a:spcPct val="100000"/>
              </a:lnSpc>
              <a:spcBef>
                <a:spcPts val="0"/>
              </a:spcBef>
              <a:spcAft>
                <a:spcPts val="0"/>
              </a:spcAft>
              <a:buSzPct val="71427"/>
              <a:buChar char="●"/>
            </a:pPr>
            <a:r>
              <a:rPr lang="de-DE"/>
              <a:t>La protection civile souffre elle aussi d’un manque de personnel : avec 50 000 personnes, son effectif est nettement inférieur à l’effectif prévu de 72 000 personnes.</a:t>
            </a:r>
            <a:br>
              <a:rPr lang="de-DE"/>
            </a:br>
            <a:endParaRPr/>
          </a:p>
          <a:p>
            <a:pPr indent="-336548" lvl="0" marL="457200" rtl="0" algn="l">
              <a:lnSpc>
                <a:spcPct val="100000"/>
              </a:lnSpc>
              <a:spcBef>
                <a:spcPts val="0"/>
              </a:spcBef>
              <a:spcAft>
                <a:spcPts val="0"/>
              </a:spcAft>
              <a:buSzPct val="71427"/>
              <a:buChar char="●"/>
            </a:pPr>
            <a:r>
              <a:rPr lang="de-DE"/>
              <a:t>La révision vise à garantir la stabilité des effectifs de l'armée et de la protection de la population.</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9"/>
          <p:cNvSpPr txBox="1"/>
          <p:nvPr>
            <p:ph type="title"/>
          </p:nvPr>
        </p:nvSpPr>
        <p:spPr>
          <a:xfrm>
            <a:off x="838800" y="365125"/>
            <a:ext cx="10515600" cy="10800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200"/>
              <a:buFont typeface="Arial"/>
              <a:buNone/>
            </a:pPr>
            <a:r>
              <a:rPr lang="de-DE">
                <a:solidFill>
                  <a:srgbClr val="154A1F"/>
                </a:solidFill>
              </a:rPr>
              <a:t>Des forces d'intervention solides pour la sécurité et la gestion des crises</a:t>
            </a:r>
            <a:endParaRPr>
              <a:solidFill>
                <a:srgbClr val="154A1F"/>
              </a:solidFill>
            </a:endParaRPr>
          </a:p>
        </p:txBody>
      </p:sp>
      <p:sp>
        <p:nvSpPr>
          <p:cNvPr id="94" name="Google Shape;94;p9"/>
          <p:cNvSpPr txBox="1"/>
          <p:nvPr>
            <p:ph idx="1" type="body"/>
          </p:nvPr>
        </p:nvSpPr>
        <p:spPr>
          <a:xfrm>
            <a:off x="838800" y="1512000"/>
            <a:ext cx="7964400" cy="4998000"/>
          </a:xfrm>
          <a:prstGeom prst="rect">
            <a:avLst/>
          </a:prstGeom>
          <a:noFill/>
          <a:ln>
            <a:noFill/>
          </a:ln>
        </p:spPr>
        <p:txBody>
          <a:bodyPr anchorCtr="0" anchor="t" bIns="45700" lIns="91425" spcFirstLastPara="1" rIns="91425" wrap="square" tIns="45700">
            <a:noAutofit/>
          </a:bodyPr>
          <a:lstStyle/>
          <a:p>
            <a:pPr indent="-323850" lvl="0" marL="457200" rtl="0" algn="l">
              <a:lnSpc>
                <a:spcPct val="100000"/>
              </a:lnSpc>
              <a:spcBef>
                <a:spcPts val="0"/>
              </a:spcBef>
              <a:spcAft>
                <a:spcPts val="0"/>
              </a:spcAft>
              <a:buSzPts val="1500"/>
              <a:buChar char="●"/>
            </a:pPr>
            <a:r>
              <a:rPr lang="de-DE" sz="1850"/>
              <a:t>La force de l'armée et de la protection de la population ne dépend pas seulement du nombre de personnes, mais aussi de leurs qualifications.</a:t>
            </a:r>
            <a:endParaRPr sz="1850"/>
          </a:p>
          <a:p>
            <a:pPr indent="0" lvl="0" marL="0" rtl="0" algn="l">
              <a:lnSpc>
                <a:spcPct val="100000"/>
              </a:lnSpc>
              <a:spcBef>
                <a:spcPts val="0"/>
              </a:spcBef>
              <a:spcAft>
                <a:spcPts val="0"/>
              </a:spcAft>
              <a:buSzPts val="688"/>
              <a:buNone/>
            </a:pPr>
            <a:r>
              <a:t/>
            </a:r>
            <a:endParaRPr sz="1850"/>
          </a:p>
          <a:p>
            <a:pPr indent="-323850" lvl="0" marL="457200" rtl="0" algn="l">
              <a:lnSpc>
                <a:spcPct val="100000"/>
              </a:lnSpc>
              <a:spcBef>
                <a:spcPts val="0"/>
              </a:spcBef>
              <a:spcAft>
                <a:spcPts val="0"/>
              </a:spcAft>
              <a:buSzPts val="1500"/>
              <a:buChar char="●"/>
            </a:pPr>
            <a:r>
              <a:rPr lang="de-DE" sz="1850"/>
              <a:t>De nombreux cadres et spécialistes formés optent pour le service civil.</a:t>
            </a:r>
            <a:endParaRPr sz="1850"/>
          </a:p>
          <a:p>
            <a:pPr indent="0" lvl="0" marL="0" rtl="0" algn="l">
              <a:lnSpc>
                <a:spcPct val="100000"/>
              </a:lnSpc>
              <a:spcBef>
                <a:spcPts val="0"/>
              </a:spcBef>
              <a:spcAft>
                <a:spcPts val="0"/>
              </a:spcAft>
              <a:buSzPts val="688"/>
              <a:buNone/>
            </a:pPr>
            <a:r>
              <a:t/>
            </a:r>
            <a:endParaRPr sz="1850"/>
          </a:p>
          <a:p>
            <a:pPr indent="-323850" lvl="0" marL="457200" rtl="0" algn="l">
              <a:lnSpc>
                <a:spcPct val="100000"/>
              </a:lnSpc>
              <a:spcBef>
                <a:spcPts val="0"/>
              </a:spcBef>
              <a:spcAft>
                <a:spcPts val="0"/>
              </a:spcAft>
              <a:buSzPts val="1500"/>
              <a:buChar char="●"/>
            </a:pPr>
            <a:r>
              <a:rPr lang="de-DE" sz="1850"/>
              <a:t>L’armée et la protection de la population perdent ainsi des compétences et une expérience importantes.</a:t>
            </a:r>
            <a:endParaRPr sz="1850"/>
          </a:p>
          <a:p>
            <a:pPr indent="0" lvl="0" marL="0" rtl="0" algn="l">
              <a:lnSpc>
                <a:spcPct val="100000"/>
              </a:lnSpc>
              <a:spcBef>
                <a:spcPts val="0"/>
              </a:spcBef>
              <a:spcAft>
                <a:spcPts val="0"/>
              </a:spcAft>
              <a:buSzPts val="688"/>
              <a:buNone/>
            </a:pPr>
            <a:r>
              <a:t/>
            </a:r>
            <a:endParaRPr sz="1850"/>
          </a:p>
          <a:p>
            <a:pPr indent="-323850" lvl="0" marL="457200" rtl="0" algn="l">
              <a:lnSpc>
                <a:spcPct val="100000"/>
              </a:lnSpc>
              <a:spcBef>
                <a:spcPts val="0"/>
              </a:spcBef>
              <a:spcAft>
                <a:spcPts val="0"/>
              </a:spcAft>
              <a:buSzPts val="1500"/>
              <a:buChar char="●"/>
            </a:pPr>
            <a:r>
              <a:rPr lang="de-DE" sz="1850"/>
              <a:t>Cette perte engendre également des coûts élevés – rien qu’en 2021, environ 70 millions de francs en investissements de formation.</a:t>
            </a:r>
            <a:endParaRPr sz="1850"/>
          </a:p>
          <a:p>
            <a:pPr indent="0" lvl="0" marL="0" rtl="0" algn="l">
              <a:lnSpc>
                <a:spcPct val="100000"/>
              </a:lnSpc>
              <a:spcBef>
                <a:spcPts val="0"/>
              </a:spcBef>
              <a:spcAft>
                <a:spcPts val="0"/>
              </a:spcAft>
              <a:buSzPts val="688"/>
              <a:buNone/>
            </a:pPr>
            <a:r>
              <a:t/>
            </a:r>
            <a:endParaRPr sz="1850"/>
          </a:p>
          <a:p>
            <a:pPr indent="-323850" lvl="0" marL="457200" rtl="0" algn="l">
              <a:lnSpc>
                <a:spcPct val="100000"/>
              </a:lnSpc>
              <a:spcBef>
                <a:spcPts val="0"/>
              </a:spcBef>
              <a:spcAft>
                <a:spcPts val="0"/>
              </a:spcAft>
              <a:buSzPts val="1500"/>
              <a:buChar char="●"/>
            </a:pPr>
            <a:r>
              <a:rPr lang="de-DE" sz="1850"/>
              <a:t>Les passages tardifs sont fréquents : plus d’un tiers des demandes sont déposées après avoir déjà accompli leur service militaire.</a:t>
            </a:r>
            <a:endParaRPr sz="1850"/>
          </a:p>
          <a:p>
            <a:pPr indent="0" lvl="0" marL="0" rtl="0" algn="l">
              <a:lnSpc>
                <a:spcPct val="100000"/>
              </a:lnSpc>
              <a:spcBef>
                <a:spcPts val="0"/>
              </a:spcBef>
              <a:spcAft>
                <a:spcPts val="0"/>
              </a:spcAft>
              <a:buSzPts val="688"/>
              <a:buNone/>
            </a:pPr>
            <a:r>
              <a:t/>
            </a:r>
            <a:endParaRPr sz="1850"/>
          </a:p>
          <a:p>
            <a:pPr indent="-323850" lvl="0" marL="457200" rtl="0" algn="l">
              <a:lnSpc>
                <a:spcPct val="100000"/>
              </a:lnSpc>
              <a:spcBef>
                <a:spcPts val="0"/>
              </a:spcBef>
              <a:spcAft>
                <a:spcPts val="0"/>
              </a:spcAft>
              <a:buSzPts val="1500"/>
              <a:buChar char="●"/>
            </a:pPr>
            <a:r>
              <a:rPr lang="de-DE" sz="1850"/>
              <a:t>La révision vise à garantir que les spécialistes formés à grands frais </a:t>
            </a:r>
            <a:br>
              <a:rPr lang="de-DE" sz="1850"/>
            </a:br>
            <a:r>
              <a:rPr lang="de-DE" sz="1850"/>
              <a:t>restent là où on a besoin d’eux pour la sécurité et la gestion des crises.</a:t>
            </a:r>
            <a:endParaRPr sz="1850"/>
          </a:p>
        </p:txBody>
      </p:sp>
    </p:spTree>
  </p:cSld>
  <p:clrMapOvr>
    <a:masterClrMapping/>
  </p:clrMapOvr>
</p:sld>
</file>

<file path=ppt/theme/theme1.xml><?xml version="1.0" encoding="utf-8"?>
<a:theme xmlns:a="http://schemas.openxmlformats.org/drawingml/2006/main" xmlns:r="http://schemas.openxmlformats.org/officeDocument/2006/relationships" name="Offic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HEV Geistersteuer">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2025-05-20T11:55:05Z</dcterms:created>
  <dc:creator>Evgeny Nuzhaev</dc:creator>
</cp:coreProperties>
</file>