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Tahoma" panose="020B0604030504040204"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tidym64aVFX/M5WpfPvAyuis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16" d="100"/>
          <a:sy n="116" d="100"/>
        </p:scale>
        <p:origin x="8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t>‹Nr.›</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d1c0c6b1a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3d1c0c6b1a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 name="Google Shape;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Kampagne1" type="blank">
  <p:cSld name="BLANK">
    <p:spTree>
      <p:nvGrpSpPr>
        <p:cNvPr id="1" name="Shape 15"/>
        <p:cNvGrpSpPr/>
        <p:nvPr/>
      </p:nvGrpSpPr>
      <p:grpSpPr>
        <a:xfrm>
          <a:off x="0" y="0"/>
          <a:ext cx="0" cy="0"/>
          <a:chOff x="0" y="0"/>
          <a:chExt cx="0" cy="0"/>
        </a:xfrm>
      </p:grpSpPr>
      <p:sp>
        <p:nvSpPr>
          <p:cNvPr id="16" name="Google Shape;16;p33"/>
          <p:cNvSpPr txBox="1"/>
          <p:nvPr/>
        </p:nvSpPr>
        <p:spPr>
          <a:xfrm>
            <a:off x="381001" y="6064620"/>
            <a:ext cx="463229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dirty="0">
                <a:solidFill>
                  <a:srgbClr val="605E67"/>
                </a:solidFill>
                <a:latin typeface="Tahoma"/>
                <a:ea typeface="Tahoma"/>
                <a:cs typeface="Tahoma"/>
                <a:sym typeface="Tahoma"/>
              </a:rPr>
              <a:t>Val Maggia, 2024</a:t>
            </a:r>
            <a:endParaRPr sz="1800" b="0" i="0" u="none" strike="noStrike" cap="none" dirty="0">
              <a:solidFill>
                <a:srgbClr val="605E67"/>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r>
              <a:rPr lang="de-DE" sz="1200" b="1" i="0" u="none" strike="noStrike" cap="none" dirty="0" err="1">
                <a:solidFill>
                  <a:srgbClr val="605E67"/>
                </a:solidFill>
                <a:latin typeface="Tahoma"/>
                <a:ea typeface="Tahoma"/>
                <a:cs typeface="Tahoma"/>
                <a:sym typeface="Tahoma"/>
              </a:rPr>
              <a:t>Photo</a:t>
            </a:r>
            <a:r>
              <a:rPr lang="de-DE" sz="1200" b="1" i="0" u="none" strike="noStrike" cap="none" dirty="0">
                <a:solidFill>
                  <a:srgbClr val="605E67"/>
                </a:solidFill>
                <a:latin typeface="Tahoma"/>
                <a:ea typeface="Tahoma"/>
                <a:cs typeface="Tahoma"/>
                <a:sym typeface="Tahoma"/>
              </a:rPr>
              <a:t>: VBS/DDPS - Dominic Wenger</a:t>
            </a:r>
            <a:endParaRPr sz="1200" b="0" i="0" u="none" strike="noStrike" cap="none" dirty="0">
              <a:solidFill>
                <a:srgbClr val="605E67"/>
              </a:solidFill>
              <a:latin typeface="Tahoma"/>
              <a:ea typeface="Tahoma"/>
              <a:cs typeface="Tahoma"/>
              <a:sym typeface="Tahoma"/>
            </a:endParaRPr>
          </a:p>
        </p:txBody>
      </p:sp>
      <p:pic>
        <p:nvPicPr>
          <p:cNvPr id="17" name="Google Shape;17;p33" descr="Ein Bild, das draußen, Baum, Mann, Waffe enthält.&#10;&#10;KI-generierte Inhalte können fehlerhaft sein."/>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81001" y="319088"/>
            <a:ext cx="9820041" cy="5523773"/>
          </a:xfrm>
          <a:prstGeom prst="rect">
            <a:avLst/>
          </a:prstGeom>
          <a:noFill/>
          <a:ln>
            <a:noFill/>
          </a:ln>
        </p:spPr>
      </p:pic>
      <p:pic>
        <p:nvPicPr>
          <p:cNvPr id="18" name="Google Shape;18;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86802" y="2547311"/>
            <a:ext cx="5864038" cy="40679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el und Inhalt 2/3">
  <p:cSld name="2_Titel und Inhalt 2/3">
    <p:spTree>
      <p:nvGrpSpPr>
        <p:cNvPr id="1" name="Shape 19"/>
        <p:cNvGrpSpPr/>
        <p:nvPr/>
      </p:nvGrpSpPr>
      <p:grpSpPr>
        <a:xfrm>
          <a:off x="0" y="0"/>
          <a:ext cx="0" cy="0"/>
          <a:chOff x="0" y="0"/>
          <a:chExt cx="0" cy="0"/>
        </a:xfrm>
      </p:grpSpPr>
      <p:sp>
        <p:nvSpPr>
          <p:cNvPr id="20" name="Google Shape;20;p39"/>
          <p:cNvSpPr txBox="1">
            <a:spLocks noGrp="1"/>
          </p:cNvSpPr>
          <p:nvPr>
            <p:ph type="title"/>
          </p:nvPr>
        </p:nvSpPr>
        <p:spPr>
          <a:xfrm>
            <a:off x="838200" y="365125"/>
            <a:ext cx="10515600" cy="1080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9"/>
          <p:cNvSpPr txBox="1">
            <a:spLocks noGrp="1"/>
          </p:cNvSpPr>
          <p:nvPr>
            <p:ph type="body" idx="1"/>
          </p:nvPr>
        </p:nvSpPr>
        <p:spPr>
          <a:xfrm>
            <a:off x="838800" y="1512000"/>
            <a:ext cx="7375901"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2000"/>
              </a:spcBef>
              <a:spcAft>
                <a:spcPts val="0"/>
              </a:spcAft>
              <a:buClr>
                <a:schemeClr val="dk1"/>
              </a:buClr>
              <a:buSzPts val="2800"/>
              <a:buChar char="•"/>
              <a:defRPr>
                <a:latin typeface="Tahoma"/>
                <a:ea typeface="Tahoma"/>
                <a:cs typeface="Tahoma"/>
                <a:sym typeface="Tahoma"/>
              </a:defRPr>
            </a:lvl1pPr>
            <a:lvl2pPr marL="914400" lvl="1" indent="-381000" algn="l">
              <a:lnSpc>
                <a:spcPct val="100000"/>
              </a:lnSpc>
              <a:spcBef>
                <a:spcPts val="500"/>
              </a:spcBef>
              <a:spcAft>
                <a:spcPts val="0"/>
              </a:spcAft>
              <a:buClr>
                <a:schemeClr val="dk1"/>
              </a:buClr>
              <a:buSzPts val="2400"/>
              <a:buChar char="•"/>
              <a:defRPr/>
            </a:lvl2pPr>
            <a:lvl3pPr marL="1371600" lvl="2" indent="-355600" algn="l">
              <a:lnSpc>
                <a:spcPct val="100000"/>
              </a:lnSpc>
              <a:spcBef>
                <a:spcPts val="500"/>
              </a:spcBef>
              <a:spcAft>
                <a:spcPts val="0"/>
              </a:spcAft>
              <a:buClr>
                <a:schemeClr val="dk1"/>
              </a:buClr>
              <a:buSzPts val="20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3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752114" y="4415177"/>
            <a:ext cx="3058886" cy="21219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Kampagne2">
  <p:cSld name="1_Kampagne2">
    <p:spTree>
      <p:nvGrpSpPr>
        <p:cNvPr id="1" name="Shape 23"/>
        <p:cNvGrpSpPr/>
        <p:nvPr/>
      </p:nvGrpSpPr>
      <p:grpSpPr>
        <a:xfrm>
          <a:off x="0" y="0"/>
          <a:ext cx="0" cy="0"/>
          <a:chOff x="0" y="0"/>
          <a:chExt cx="0" cy="0"/>
        </a:xfrm>
      </p:grpSpPr>
      <p:pic>
        <p:nvPicPr>
          <p:cNvPr id="24" name="Google Shape;24;p4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5" name="Google Shape;25;p40"/>
          <p:cNvSpPr txBox="1"/>
          <p:nvPr/>
        </p:nvSpPr>
        <p:spPr>
          <a:xfrm>
            <a:off x="241160" y="6139543"/>
            <a:ext cx="463229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Tahoma"/>
                <a:ea typeface="Tahoma"/>
                <a:cs typeface="Tahoma"/>
                <a:sym typeface="Tahoma"/>
              </a:rPr>
              <a:t>Blatten, 2025</a:t>
            </a:r>
            <a:endParaRPr sz="1800" b="0" i="0" u="none" strike="noStrike" cap="none">
              <a:solidFill>
                <a:schemeClr val="lt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chemeClr val="lt1"/>
                </a:solidFill>
                <a:latin typeface="Tahoma"/>
                <a:ea typeface="Tahoma"/>
                <a:cs typeface="Tahoma"/>
                <a:sym typeface="Tahoma"/>
              </a:rPr>
              <a:t>Photo: VBS/DDPS - Gian-Luca Weidinger</a:t>
            </a:r>
            <a:endParaRPr sz="1200" b="0" i="0" u="none" strike="noStrike" cap="none">
              <a:solidFill>
                <a:schemeClr val="lt1"/>
              </a:solidFill>
              <a:latin typeface="Tahoma"/>
              <a:ea typeface="Tahoma"/>
              <a:cs typeface="Tahoma"/>
              <a:sym typeface="Tahoma"/>
            </a:endParaRPr>
          </a:p>
        </p:txBody>
      </p:sp>
      <p:pic>
        <p:nvPicPr>
          <p:cNvPr id="26" name="Google Shape;26;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52114" y="4415177"/>
            <a:ext cx="3058886" cy="21219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Kampagne2">
  <p:cSld name="2_Kampagne2 2">
    <p:spTree>
      <p:nvGrpSpPr>
        <p:cNvPr id="1" name="Shape 27"/>
        <p:cNvGrpSpPr/>
        <p:nvPr/>
      </p:nvGrpSpPr>
      <p:grpSpPr>
        <a:xfrm>
          <a:off x="0" y="0"/>
          <a:ext cx="0" cy="0"/>
          <a:chOff x="0" y="0"/>
          <a:chExt cx="0" cy="0"/>
        </a:xfrm>
      </p:grpSpPr>
      <p:pic>
        <p:nvPicPr>
          <p:cNvPr id="28" name="Google Shape;28;p5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9" name="Google Shape;29;p54"/>
          <p:cNvSpPr txBox="1"/>
          <p:nvPr/>
        </p:nvSpPr>
        <p:spPr>
          <a:xfrm>
            <a:off x="241160" y="6139543"/>
            <a:ext cx="463229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Tahoma"/>
                <a:ea typeface="Tahoma"/>
                <a:cs typeface="Tahoma"/>
                <a:sym typeface="Tahoma"/>
              </a:rPr>
              <a:t>Saas-Grund, 2024</a:t>
            </a:r>
            <a:endParaRPr sz="1800" b="0" i="0" u="none" strike="noStrike" cap="none">
              <a:solidFill>
                <a:schemeClr val="lt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chemeClr val="lt1"/>
                </a:solidFill>
                <a:latin typeface="Tahoma"/>
                <a:ea typeface="Tahoma"/>
                <a:cs typeface="Tahoma"/>
                <a:sym typeface="Tahoma"/>
              </a:rPr>
              <a:t>Photo : VBS/DDPS - Dominic Wenger</a:t>
            </a:r>
            <a:endParaRPr sz="1200" b="0" i="0" u="none" strike="noStrike" cap="none">
              <a:solidFill>
                <a:schemeClr val="lt1"/>
              </a:solidFill>
              <a:latin typeface="Tahoma"/>
              <a:ea typeface="Tahoma"/>
              <a:cs typeface="Tahoma"/>
              <a:sym typeface="Tahoma"/>
            </a:endParaRPr>
          </a:p>
        </p:txBody>
      </p:sp>
      <p:pic>
        <p:nvPicPr>
          <p:cNvPr id="30" name="Google Shape;30;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52114" y="4415177"/>
            <a:ext cx="3058886" cy="21219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Kampagne2">
  <p:cSld name="2_Kampagne2 4">
    <p:spTree>
      <p:nvGrpSpPr>
        <p:cNvPr id="1" name="Shape 31"/>
        <p:cNvGrpSpPr/>
        <p:nvPr/>
      </p:nvGrpSpPr>
      <p:grpSpPr>
        <a:xfrm>
          <a:off x="0" y="0"/>
          <a:ext cx="0" cy="0"/>
          <a:chOff x="0" y="0"/>
          <a:chExt cx="0" cy="0"/>
        </a:xfrm>
      </p:grpSpPr>
      <p:pic>
        <p:nvPicPr>
          <p:cNvPr id="32" name="Google Shape;32;p5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3" name="Google Shape;33;p56"/>
          <p:cNvSpPr txBox="1"/>
          <p:nvPr/>
        </p:nvSpPr>
        <p:spPr>
          <a:xfrm>
            <a:off x="241160" y="6139543"/>
            <a:ext cx="463229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Tahoma"/>
                <a:ea typeface="Tahoma"/>
                <a:cs typeface="Tahoma"/>
                <a:sym typeface="Tahoma"/>
              </a:rPr>
              <a:t>Brienz, 2024</a:t>
            </a:r>
            <a:endParaRPr sz="1800" b="0" i="0" u="none" strike="noStrike" cap="none">
              <a:solidFill>
                <a:schemeClr val="lt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chemeClr val="lt1"/>
                </a:solidFill>
                <a:latin typeface="Tahoma"/>
                <a:ea typeface="Tahoma"/>
                <a:cs typeface="Tahoma"/>
                <a:sym typeface="Tahoma"/>
              </a:rPr>
              <a:t>Photo : </a:t>
            </a:r>
            <a:r>
              <a:rPr lang="de-DE" sz="1400" b="1" i="0" u="none" strike="noStrike" cap="none">
                <a:solidFill>
                  <a:schemeClr val="lt1"/>
                </a:solidFill>
                <a:latin typeface="Tahoma"/>
                <a:ea typeface="Tahoma"/>
                <a:cs typeface="Tahoma"/>
                <a:sym typeface="Tahoma"/>
              </a:rPr>
              <a:t>VBS/DDPS - Pascal Gertschen</a:t>
            </a:r>
            <a:endParaRPr sz="1400" b="0" i="0" u="none" strike="noStrike" cap="none">
              <a:solidFill>
                <a:schemeClr val="lt1"/>
              </a:solidFill>
              <a:latin typeface="Tahoma"/>
              <a:ea typeface="Tahoma"/>
              <a:cs typeface="Tahoma"/>
              <a:sym typeface="Tahoma"/>
            </a:endParaRPr>
          </a:p>
        </p:txBody>
      </p:sp>
      <p:pic>
        <p:nvPicPr>
          <p:cNvPr id="34" name="Google Shape;34;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52114" y="4415177"/>
            <a:ext cx="3058886" cy="21219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Kampagne2">
  <p:cSld name="2_Kampagne2 3">
    <p:spTree>
      <p:nvGrpSpPr>
        <p:cNvPr id="1" name="Shape 35"/>
        <p:cNvGrpSpPr/>
        <p:nvPr/>
      </p:nvGrpSpPr>
      <p:grpSpPr>
        <a:xfrm>
          <a:off x="0" y="0"/>
          <a:ext cx="0" cy="0"/>
          <a:chOff x="0" y="0"/>
          <a:chExt cx="0" cy="0"/>
        </a:xfrm>
      </p:grpSpPr>
      <p:pic>
        <p:nvPicPr>
          <p:cNvPr id="36" name="Google Shape;36;p5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7" name="Google Shape;37;p55"/>
          <p:cNvSpPr txBox="1"/>
          <p:nvPr/>
        </p:nvSpPr>
        <p:spPr>
          <a:xfrm>
            <a:off x="241160" y="6139543"/>
            <a:ext cx="463229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Tahoma"/>
                <a:ea typeface="Tahoma"/>
                <a:cs typeface="Tahoma"/>
                <a:sym typeface="Tahoma"/>
              </a:rPr>
              <a:t>Saas-Grund, 2024</a:t>
            </a:r>
            <a:endParaRPr sz="1800" b="0" i="0" u="none" strike="noStrike" cap="none">
              <a:solidFill>
                <a:schemeClr val="lt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chemeClr val="lt1"/>
                </a:solidFill>
                <a:latin typeface="Tahoma"/>
                <a:ea typeface="Tahoma"/>
                <a:cs typeface="Tahoma"/>
                <a:sym typeface="Tahoma"/>
              </a:rPr>
              <a:t>Photo : VBS/DDPS - Dominic Wenger</a:t>
            </a:r>
            <a:endParaRPr sz="1200" b="0" i="0" u="none" strike="noStrike" cap="none">
              <a:solidFill>
                <a:schemeClr val="lt1"/>
              </a:solidFill>
              <a:latin typeface="Tahoma"/>
              <a:ea typeface="Tahoma"/>
              <a:cs typeface="Tahoma"/>
              <a:sym typeface="Tahoma"/>
            </a:endParaRPr>
          </a:p>
        </p:txBody>
      </p:sp>
      <p:pic>
        <p:nvPicPr>
          <p:cNvPr id="38" name="Google Shape;38;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52114" y="4415177"/>
            <a:ext cx="3058886" cy="21219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el und Inhalt 2/3">
  <p:cSld name="3_Titel und Inhalt 2/3">
    <p:spTree>
      <p:nvGrpSpPr>
        <p:cNvPr id="1" name="Shape 39"/>
        <p:cNvGrpSpPr/>
        <p:nvPr/>
      </p:nvGrpSpPr>
      <p:grpSpPr>
        <a:xfrm>
          <a:off x="0" y="0"/>
          <a:ext cx="0" cy="0"/>
          <a:chOff x="0" y="0"/>
          <a:chExt cx="0" cy="0"/>
        </a:xfrm>
      </p:grpSpPr>
      <p:sp>
        <p:nvSpPr>
          <p:cNvPr id="40" name="Google Shape;40;p13"/>
          <p:cNvSpPr txBox="1">
            <a:spLocks noGrp="1"/>
          </p:cNvSpPr>
          <p:nvPr>
            <p:ph type="title"/>
          </p:nvPr>
        </p:nvSpPr>
        <p:spPr>
          <a:xfrm>
            <a:off x="838200" y="365125"/>
            <a:ext cx="10515600" cy="1080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3"/>
          <p:cNvSpPr txBox="1">
            <a:spLocks noGrp="1"/>
          </p:cNvSpPr>
          <p:nvPr>
            <p:ph type="body" idx="1"/>
          </p:nvPr>
        </p:nvSpPr>
        <p:spPr>
          <a:xfrm>
            <a:off x="838800" y="1512000"/>
            <a:ext cx="105150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2000"/>
              </a:spcBef>
              <a:spcAft>
                <a:spcPts val="0"/>
              </a:spcAft>
              <a:buClr>
                <a:schemeClr val="dk1"/>
              </a:buClr>
              <a:buSzPts val="2800"/>
              <a:buChar char="•"/>
              <a:defRPr>
                <a:latin typeface="Tahoma"/>
                <a:ea typeface="Tahoma"/>
                <a:cs typeface="Tahoma"/>
                <a:sym typeface="Tahoma"/>
              </a:defRPr>
            </a:lvl1pPr>
            <a:lvl2pPr marL="914400" lvl="1" indent="-381000" algn="l">
              <a:lnSpc>
                <a:spcPct val="100000"/>
              </a:lnSpc>
              <a:spcBef>
                <a:spcPts val="500"/>
              </a:spcBef>
              <a:spcAft>
                <a:spcPts val="0"/>
              </a:spcAft>
              <a:buClr>
                <a:schemeClr val="dk1"/>
              </a:buClr>
              <a:buSzPts val="2400"/>
              <a:buChar char="•"/>
              <a:defRPr/>
            </a:lvl2pPr>
            <a:lvl3pPr marL="1371600" lvl="2" indent="-355600" algn="l">
              <a:lnSpc>
                <a:spcPct val="100000"/>
              </a:lnSpc>
              <a:spcBef>
                <a:spcPts val="500"/>
              </a:spcBef>
              <a:spcAft>
                <a:spcPts val="0"/>
              </a:spcAft>
              <a:buClr>
                <a:schemeClr val="dk1"/>
              </a:buClr>
              <a:buSzPts val="20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sterTitel_Rot">
  <p:cSld name="MasterTitel_Rot">
    <p:bg>
      <p:bgPr>
        <a:solidFill>
          <a:srgbClr val="FF7B00"/>
        </a:solidFill>
        <a:effectLst/>
      </p:bgPr>
    </p:bg>
    <p:spTree>
      <p:nvGrpSpPr>
        <p:cNvPr id="1" name="Shape 42"/>
        <p:cNvGrpSpPr/>
        <p:nvPr/>
      </p:nvGrpSpPr>
      <p:grpSpPr>
        <a:xfrm>
          <a:off x="0" y="0"/>
          <a:ext cx="0" cy="0"/>
          <a:chOff x="0" y="0"/>
          <a:chExt cx="0" cy="0"/>
        </a:xfrm>
      </p:grpSpPr>
      <p:pic>
        <p:nvPicPr>
          <p:cNvPr id="43" name="Google Shape;43;p36" descr="Ein Bild, das Grün enthält.&#10;&#10;KI-generierte Inhalte können fehlerhaft sein."/>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44" name="Google Shape;44;p36"/>
          <p:cNvSpPr txBox="1">
            <a:spLocks noGrp="1"/>
          </p:cNvSpPr>
          <p:nvPr>
            <p:ph type="ctrTitle"/>
          </p:nvPr>
        </p:nvSpPr>
        <p:spPr>
          <a:xfrm>
            <a:off x="694800" y="2135617"/>
            <a:ext cx="10800000" cy="23868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45"/>
        <p:cNvGrpSpPr/>
        <p:nvPr/>
      </p:nvGrpSpPr>
      <p:grpSpPr>
        <a:xfrm>
          <a:off x="0" y="0"/>
          <a:ext cx="0" cy="0"/>
          <a:chOff x="0" y="0"/>
          <a:chExt cx="0" cy="0"/>
        </a:xfrm>
      </p:grpSpPr>
      <p:sp>
        <p:nvSpPr>
          <p:cNvPr id="46" name="Google Shape;46;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Tahoma"/>
                <a:ea typeface="Tahoma"/>
                <a:cs typeface="Tahoma"/>
                <a:sym typeface="Tahom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8" name="Google Shape;48;p41" descr="Ein Bild, das Text, Schrift, Grafiken, Logo enthält.&#10;&#10;KI-generierte Inhalte können fehlerhaft sein."/>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752114" y="4413417"/>
            <a:ext cx="3058886" cy="212549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0"/>
          <p:cNvSpPr txBox="1">
            <a:spLocks noGrp="1"/>
          </p:cNvSpPr>
          <p:nvPr>
            <p:ph type="title"/>
          </p:nvPr>
        </p:nvSpPr>
        <p:spPr>
          <a:xfrm>
            <a:off x="838800" y="365125"/>
            <a:ext cx="10515600" cy="108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de-DE">
                <a:solidFill>
                  <a:srgbClr val="154A1F"/>
                </a:solidFill>
              </a:rPr>
              <a:t>Plus d'équité grâce à des règles claires pour tous</a:t>
            </a:r>
            <a:endParaRPr>
              <a:solidFill>
                <a:srgbClr val="154A1F"/>
              </a:solidFill>
            </a:endParaRPr>
          </a:p>
        </p:txBody>
      </p:sp>
      <p:sp>
        <p:nvSpPr>
          <p:cNvPr id="104" name="Google Shape;104;p10"/>
          <p:cNvSpPr txBox="1">
            <a:spLocks noGrp="1"/>
          </p:cNvSpPr>
          <p:nvPr>
            <p:ph type="body" idx="1"/>
          </p:nvPr>
        </p:nvSpPr>
        <p:spPr>
          <a:xfrm>
            <a:off x="838800" y="1512000"/>
            <a:ext cx="8406800" cy="4351338"/>
          </a:xfrm>
          <a:prstGeom prst="rect">
            <a:avLst/>
          </a:prstGeom>
          <a:noFill/>
          <a:ln>
            <a:noFill/>
          </a:ln>
        </p:spPr>
        <p:txBody>
          <a:bodyPr spcFirstLastPara="1" wrap="square" lIns="91425" tIns="45700" rIns="91425" bIns="45700" anchor="t" anchorCtr="0">
            <a:normAutofit/>
          </a:bodyPr>
          <a:lstStyle/>
          <a:p>
            <a:pPr marL="457200" lvl="0" indent="-317500" algn="l" rtl="0">
              <a:lnSpc>
                <a:spcPct val="100000"/>
              </a:lnSpc>
              <a:spcBef>
                <a:spcPts val="0"/>
              </a:spcBef>
              <a:spcAft>
                <a:spcPts val="0"/>
              </a:spcAft>
              <a:buSzPts val="1400"/>
              <a:buChar char="●"/>
            </a:pPr>
            <a:r>
              <a:rPr lang="de-DE" sz="2000"/>
              <a:t>La révision établit des règles claires et repositionne le service civil comme un service de remplacement réservé aux véritables conflits de conscience.</a:t>
            </a:r>
            <a:endParaRPr sz="2000"/>
          </a:p>
          <a:p>
            <a:pPr marL="457200" lvl="0" indent="0" algn="l" rtl="0">
              <a:lnSpc>
                <a:spcPct val="100000"/>
              </a:lnSpc>
              <a:spcBef>
                <a:spcPts val="0"/>
              </a:spcBef>
              <a:spcAft>
                <a:spcPts val="0"/>
              </a:spcAft>
              <a:buSzPts val="2800"/>
              <a:buNone/>
            </a:pPr>
            <a:endParaRPr sz="2000"/>
          </a:p>
          <a:p>
            <a:pPr marL="457200" lvl="0" indent="-317500" algn="l" rtl="0">
              <a:lnSpc>
                <a:spcPct val="100000"/>
              </a:lnSpc>
              <a:spcBef>
                <a:spcPts val="0"/>
              </a:spcBef>
              <a:spcAft>
                <a:spcPts val="0"/>
              </a:spcAft>
              <a:buSzPts val="1400"/>
              <a:buChar char="●"/>
            </a:pPr>
            <a:r>
              <a:rPr lang="de-DE" sz="2000"/>
              <a:t>La loi actuelle sur le service civil conduit de facto à une liberté de choix et met en péril l'équité en matière d’obligation de servir.</a:t>
            </a:r>
            <a:endParaRPr sz="2000"/>
          </a:p>
          <a:p>
            <a:pPr marL="457200" lvl="0" indent="0" algn="l" rtl="0">
              <a:lnSpc>
                <a:spcPct val="100000"/>
              </a:lnSpc>
              <a:spcBef>
                <a:spcPts val="0"/>
              </a:spcBef>
              <a:spcAft>
                <a:spcPts val="0"/>
              </a:spcAft>
              <a:buSzPts val="2800"/>
              <a:buNone/>
            </a:pPr>
            <a:endParaRPr sz="2000"/>
          </a:p>
          <a:p>
            <a:pPr marL="457200" lvl="0" indent="-317500" algn="l" rtl="0">
              <a:lnSpc>
                <a:spcPct val="100000"/>
              </a:lnSpc>
              <a:spcBef>
                <a:spcPts val="0"/>
              </a:spcBef>
              <a:spcAft>
                <a:spcPts val="0"/>
              </a:spcAft>
              <a:buSzPts val="1400"/>
              <a:buChar char="●"/>
            </a:pPr>
            <a:r>
              <a:rPr lang="de-DE" sz="2000"/>
              <a:t>La loi actuelle sur le service civil affaiblit les effectifs de l'armée et de la protection civile, et donc la capacité opérationnelle de nos principaux instruments de politique de sécurité.</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3d1c0c6b1a9_0_0"/>
          <p:cNvSpPr txBox="1">
            <a:spLocks noGrp="1"/>
          </p:cNvSpPr>
          <p:nvPr>
            <p:ph type="title"/>
          </p:nvPr>
        </p:nvSpPr>
        <p:spPr>
          <a:xfrm>
            <a:off x="838800" y="365125"/>
            <a:ext cx="10515600" cy="108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de-DE">
                <a:solidFill>
                  <a:srgbClr val="154A1F"/>
                </a:solidFill>
              </a:rPr>
              <a:t>Faktencheck </a:t>
            </a:r>
            <a:endParaRPr>
              <a:solidFill>
                <a:srgbClr val="154A1F"/>
              </a:solidFill>
            </a:endParaRPr>
          </a:p>
        </p:txBody>
      </p:sp>
      <p:grpSp>
        <p:nvGrpSpPr>
          <p:cNvPr id="110" name="Google Shape;110;g3d1c0c6b1a9_0_0"/>
          <p:cNvGrpSpPr/>
          <p:nvPr/>
        </p:nvGrpSpPr>
        <p:grpSpPr>
          <a:xfrm>
            <a:off x="838727" y="1580740"/>
            <a:ext cx="10728058" cy="858815"/>
            <a:chOff x="1592999" y="2322568"/>
            <a:chExt cx="5958046" cy="643500"/>
          </a:xfrm>
        </p:grpSpPr>
        <p:sp>
          <p:nvSpPr>
            <p:cNvPr id="111" name="Google Shape;111;g3d1c0c6b1a9_0_0"/>
            <p:cNvSpPr/>
            <p:nvPr/>
          </p:nvSpPr>
          <p:spPr>
            <a:xfrm>
              <a:off x="3728375" y="2322568"/>
              <a:ext cx="3822600" cy="643500"/>
            </a:xfrm>
            <a:prstGeom prst="rect">
              <a:avLst/>
            </a:prstGeom>
            <a:solidFill>
              <a:schemeClr val="lt1"/>
            </a:solidFill>
            <a:ln>
              <a:noFill/>
            </a:ln>
          </p:spPr>
          <p:txBody>
            <a:bodyPr spcFirstLastPara="1" wrap="square" lIns="129650" tIns="129650" rIns="129650" bIns="129650" anchor="ctr" anchorCtr="0">
              <a:noAutofit/>
            </a:bodyPr>
            <a:lstStyle/>
            <a:p>
              <a:pPr marL="0" marR="0" lvl="0" indent="0" algn="l" rtl="0">
                <a:lnSpc>
                  <a:spcPct val="100000"/>
                </a:lnSpc>
                <a:spcBef>
                  <a:spcPts val="0"/>
                </a:spcBef>
                <a:spcAft>
                  <a:spcPts val="0"/>
                </a:spcAft>
                <a:buClr>
                  <a:srgbClr val="000000"/>
                </a:buClr>
                <a:buSzPts val="1489"/>
                <a:buFont typeface="Arial"/>
                <a:buNone/>
              </a:pPr>
              <a:endParaRPr sz="1489" b="0" i="0" u="none" strike="noStrike" cap="none">
                <a:solidFill>
                  <a:srgbClr val="000000"/>
                </a:solidFill>
                <a:latin typeface="Arial"/>
                <a:ea typeface="Arial"/>
                <a:cs typeface="Arial"/>
                <a:sym typeface="Arial"/>
              </a:endParaRPr>
            </a:p>
          </p:txBody>
        </p:sp>
        <p:sp>
          <p:nvSpPr>
            <p:cNvPr id="112" name="Google Shape;112;g3d1c0c6b1a9_0_0"/>
            <p:cNvSpPr/>
            <p:nvPr/>
          </p:nvSpPr>
          <p:spPr>
            <a:xfrm flipH="1">
              <a:off x="1881920" y="2322570"/>
              <a:ext cx="2245500" cy="642600"/>
            </a:xfrm>
            <a:prstGeom prst="rect">
              <a:avLst/>
            </a:prstGeom>
            <a:solidFill>
              <a:srgbClr val="FF7B00"/>
            </a:solidFill>
            <a:ln>
              <a:noFill/>
            </a:ln>
          </p:spPr>
          <p:txBody>
            <a:bodyPr spcFirstLastPara="1" wrap="square" lIns="129650" tIns="129650" rIns="129650" bIns="129650" anchor="ctr" anchorCtr="0">
              <a:noAutofit/>
            </a:bodyPr>
            <a:lstStyle/>
            <a:p>
              <a:pPr marL="0" marR="0" lvl="0" indent="0" algn="l" rtl="0">
                <a:lnSpc>
                  <a:spcPct val="100000"/>
                </a:lnSpc>
                <a:spcBef>
                  <a:spcPts val="0"/>
                </a:spcBef>
                <a:spcAft>
                  <a:spcPts val="0"/>
                </a:spcAft>
                <a:buClr>
                  <a:srgbClr val="000000"/>
                </a:buClr>
                <a:buSzPts val="1489"/>
                <a:buFont typeface="Arial"/>
                <a:buNone/>
              </a:pPr>
              <a:endParaRPr sz="1489" b="0" i="0" u="none" strike="noStrike" cap="none">
                <a:solidFill>
                  <a:srgbClr val="000000"/>
                </a:solidFill>
                <a:latin typeface="Arial"/>
                <a:ea typeface="Arial"/>
                <a:cs typeface="Arial"/>
                <a:sym typeface="Arial"/>
              </a:endParaRPr>
            </a:p>
          </p:txBody>
        </p:sp>
        <p:sp>
          <p:nvSpPr>
            <p:cNvPr id="113" name="Google Shape;113;g3d1c0c6b1a9_0_0"/>
            <p:cNvSpPr/>
            <p:nvPr/>
          </p:nvSpPr>
          <p:spPr>
            <a:xfrm rot="-5400000">
              <a:off x="3426095" y="2010147"/>
              <a:ext cx="643347" cy="1268193"/>
            </a:xfrm>
            <a:prstGeom prst="flowChartOffpageConnector">
              <a:avLst/>
            </a:prstGeom>
            <a:solidFill>
              <a:srgbClr val="FF7B00"/>
            </a:solidFill>
            <a:ln>
              <a:noFill/>
            </a:ln>
          </p:spPr>
          <p:txBody>
            <a:bodyPr spcFirstLastPara="1" wrap="square" lIns="129650" tIns="129650" rIns="129650" bIns="129650" anchor="ctr" anchorCtr="0">
              <a:noAutofit/>
            </a:bodyPr>
            <a:lstStyle/>
            <a:p>
              <a:pPr marL="0" marR="0" lvl="0" indent="0" algn="l" rtl="0">
                <a:lnSpc>
                  <a:spcPct val="100000"/>
                </a:lnSpc>
                <a:spcBef>
                  <a:spcPts val="0"/>
                </a:spcBef>
                <a:spcAft>
                  <a:spcPts val="0"/>
                </a:spcAft>
                <a:buClr>
                  <a:srgbClr val="000000"/>
                </a:buClr>
                <a:buSzPts val="1489"/>
                <a:buFont typeface="Arial"/>
                <a:buNone/>
              </a:pPr>
              <a:endParaRPr sz="1489" b="0" i="0" u="none" strike="noStrike" cap="none">
                <a:solidFill>
                  <a:srgbClr val="000000"/>
                </a:solidFill>
                <a:latin typeface="Arial"/>
                <a:ea typeface="Arial"/>
                <a:cs typeface="Arial"/>
                <a:sym typeface="Arial"/>
              </a:endParaRPr>
            </a:p>
          </p:txBody>
        </p:sp>
        <p:sp>
          <p:nvSpPr>
            <p:cNvPr id="114" name="Google Shape;114;g3d1c0c6b1a9_0_0"/>
            <p:cNvSpPr/>
            <p:nvPr/>
          </p:nvSpPr>
          <p:spPr>
            <a:xfrm>
              <a:off x="1941906" y="2399953"/>
              <a:ext cx="2185500" cy="495900"/>
            </a:xfrm>
            <a:prstGeom prst="rect">
              <a:avLst/>
            </a:prstGeom>
            <a:noFill/>
            <a:ln w="9525" cap="flat" cmpd="sng">
              <a:solidFill>
                <a:srgbClr val="FF7B00"/>
              </a:solidFill>
              <a:prstDash val="solid"/>
              <a:round/>
              <a:headEnd type="none" w="sm" len="sm"/>
              <a:tailEnd type="none" w="sm" len="sm"/>
            </a:ln>
          </p:spPr>
          <p:txBody>
            <a:bodyPr spcFirstLastPara="1" wrap="square" lIns="129650" tIns="129650" rIns="129650" bIns="129650" anchor="ctr" anchorCtr="0">
              <a:noAutofit/>
            </a:bodyPr>
            <a:lstStyle/>
            <a:p>
              <a:pPr marL="0" marR="0" lvl="0" indent="0" algn="l" rtl="0">
                <a:lnSpc>
                  <a:spcPct val="115000"/>
                </a:lnSpc>
                <a:spcBef>
                  <a:spcPts val="0"/>
                </a:spcBef>
                <a:spcAft>
                  <a:spcPts val="0"/>
                </a:spcAft>
                <a:buClr>
                  <a:srgbClr val="000000"/>
                </a:buClr>
                <a:buSzPts val="1382"/>
                <a:buFont typeface="Arial"/>
                <a:buNone/>
              </a:pPr>
              <a:r>
                <a:rPr lang="de-DE" sz="1382" b="0" i="0" u="none" strike="noStrike" cap="none">
                  <a:solidFill>
                    <a:srgbClr val="FFFFFF"/>
                  </a:solidFill>
                  <a:latin typeface="Tahoma"/>
                  <a:ea typeface="Tahoma"/>
                  <a:cs typeface="Tahoma"/>
                  <a:sym typeface="Tahoma"/>
                </a:rPr>
                <a:t>La révision ne renforce pas l’armée. Les soldats découragés par le service civil se feront réformer pour motifs médicaux.</a:t>
              </a:r>
              <a:endParaRPr sz="1382" b="0" i="0" u="none" strike="noStrike" cap="none">
                <a:solidFill>
                  <a:srgbClr val="FFFFFF"/>
                </a:solidFill>
                <a:latin typeface="Tahoma"/>
                <a:ea typeface="Tahoma"/>
                <a:cs typeface="Tahoma"/>
                <a:sym typeface="Tahoma"/>
              </a:endParaRPr>
            </a:p>
          </p:txBody>
        </p:sp>
        <p:sp>
          <p:nvSpPr>
            <p:cNvPr id="115" name="Google Shape;115;g3d1c0c6b1a9_0_0"/>
            <p:cNvSpPr/>
            <p:nvPr/>
          </p:nvSpPr>
          <p:spPr>
            <a:xfrm>
              <a:off x="1592999" y="2322570"/>
              <a:ext cx="288900" cy="642300"/>
            </a:xfrm>
            <a:prstGeom prst="rect">
              <a:avLst/>
            </a:prstGeom>
            <a:solidFill>
              <a:srgbClr val="B02B20"/>
            </a:solidFill>
            <a:ln>
              <a:noFill/>
            </a:ln>
            <a:effectLst>
              <a:outerShdw blurRad="101306" dist="40522" dir="2700000" algn="bl" rotWithShape="0">
                <a:srgbClr val="000000">
                  <a:alpha val="16862"/>
                </a:srgbClr>
              </a:outerShdw>
            </a:effectLst>
          </p:spPr>
          <p:txBody>
            <a:bodyPr spcFirstLastPara="1" wrap="square" lIns="129650" tIns="129650" rIns="129650" bIns="129650" anchor="ctr" anchorCtr="0">
              <a:noAutofit/>
            </a:bodyPr>
            <a:lstStyle/>
            <a:p>
              <a:pPr marL="0" marR="0" lvl="0" indent="0" algn="l" rtl="0">
                <a:lnSpc>
                  <a:spcPct val="100000"/>
                </a:lnSpc>
                <a:spcBef>
                  <a:spcPts val="0"/>
                </a:spcBef>
                <a:spcAft>
                  <a:spcPts val="0"/>
                </a:spcAft>
                <a:buClr>
                  <a:srgbClr val="000000"/>
                </a:buClr>
                <a:buSzPts val="1489"/>
                <a:buFont typeface="Arial"/>
                <a:buNone/>
              </a:pPr>
              <a:endParaRPr sz="1489" b="0" i="0" u="none" strike="noStrike" cap="none">
                <a:solidFill>
                  <a:srgbClr val="000000"/>
                </a:solidFill>
                <a:latin typeface="Arial"/>
                <a:ea typeface="Arial"/>
                <a:cs typeface="Arial"/>
                <a:sym typeface="Arial"/>
              </a:endParaRPr>
            </a:p>
          </p:txBody>
        </p:sp>
        <p:sp>
          <p:nvSpPr>
            <p:cNvPr id="116" name="Google Shape;116;g3d1c0c6b1a9_0_0"/>
            <p:cNvSpPr/>
            <p:nvPr/>
          </p:nvSpPr>
          <p:spPr>
            <a:xfrm>
              <a:off x="1592999" y="2322570"/>
              <a:ext cx="348900" cy="642600"/>
            </a:xfrm>
            <a:prstGeom prst="rect">
              <a:avLst/>
            </a:prstGeom>
            <a:solidFill>
              <a:srgbClr val="FF7B00"/>
            </a:solidFill>
            <a:ln>
              <a:noFill/>
            </a:ln>
          </p:spPr>
          <p:txBody>
            <a:bodyPr spcFirstLastPara="1" wrap="square" lIns="129650" tIns="129650" rIns="129650" bIns="129650" anchor="ctr" anchorCtr="0">
              <a:noAutofit/>
            </a:bodyPr>
            <a:lstStyle/>
            <a:p>
              <a:pPr marL="0" marR="0" lvl="0" indent="0" algn="l" rtl="0">
                <a:lnSpc>
                  <a:spcPct val="100000"/>
                </a:lnSpc>
                <a:spcBef>
                  <a:spcPts val="0"/>
                </a:spcBef>
                <a:spcAft>
                  <a:spcPts val="0"/>
                </a:spcAft>
                <a:buClr>
                  <a:srgbClr val="000000"/>
                </a:buClr>
                <a:buSzPts val="3722"/>
                <a:buFont typeface="Arial"/>
                <a:buNone/>
              </a:pPr>
              <a:r>
                <a:rPr lang="de-DE" sz="3722" b="0" i="0" u="none" strike="noStrike" cap="none">
                  <a:solidFill>
                    <a:srgbClr val="FFFFFF"/>
                  </a:solidFill>
                  <a:latin typeface="Tahoma"/>
                  <a:ea typeface="Tahoma"/>
                  <a:cs typeface="Tahoma"/>
                  <a:sym typeface="Tahoma"/>
                </a:rPr>
                <a:t>1</a:t>
              </a:r>
              <a:endParaRPr sz="3722" b="0" i="0" u="none" strike="noStrike" cap="none">
                <a:solidFill>
                  <a:srgbClr val="FFFFFF"/>
                </a:solidFill>
                <a:latin typeface="Tahoma"/>
                <a:ea typeface="Tahoma"/>
                <a:cs typeface="Tahoma"/>
                <a:sym typeface="Tahoma"/>
              </a:endParaRPr>
            </a:p>
          </p:txBody>
        </p:sp>
        <p:sp>
          <p:nvSpPr>
            <p:cNvPr id="117" name="Google Shape;117;g3d1c0c6b1a9_0_0"/>
            <p:cNvSpPr/>
            <p:nvPr/>
          </p:nvSpPr>
          <p:spPr>
            <a:xfrm>
              <a:off x="4387845" y="2323751"/>
              <a:ext cx="3163200" cy="642300"/>
            </a:xfrm>
            <a:prstGeom prst="rect">
              <a:avLst/>
            </a:prstGeom>
            <a:solidFill>
              <a:srgbClr val="154A1D"/>
            </a:solidFill>
            <a:ln>
              <a:noFill/>
            </a:ln>
          </p:spPr>
          <p:txBody>
            <a:bodyPr spcFirstLastPara="1" wrap="square" lIns="129650" tIns="129650" rIns="129650" bIns="129650" anchor="ctr" anchorCtr="0">
              <a:noAutofit/>
            </a:bodyPr>
            <a:lstStyle/>
            <a:p>
              <a:pPr marL="0" marR="0" lvl="0" indent="0" algn="l" rtl="0">
                <a:lnSpc>
                  <a:spcPct val="115000"/>
                </a:lnSpc>
                <a:spcBef>
                  <a:spcPts val="0"/>
                </a:spcBef>
                <a:spcAft>
                  <a:spcPts val="0"/>
                </a:spcAft>
                <a:buClr>
                  <a:srgbClr val="000000"/>
                </a:buClr>
                <a:buSzPts val="1382"/>
                <a:buFont typeface="Arial"/>
                <a:buNone/>
              </a:pPr>
              <a:r>
                <a:rPr lang="de-DE" sz="1382" b="0" i="0" u="none" strike="noStrike" cap="none">
                  <a:solidFill>
                    <a:schemeClr val="lt1"/>
                  </a:solidFill>
                  <a:latin typeface="Tahoma"/>
                  <a:ea typeface="Tahoma"/>
                  <a:cs typeface="Tahoma"/>
                  <a:sym typeface="Tahoma"/>
                </a:rPr>
                <a:t>Les personnes effectuant leur service civil ont été déclarées aptes au service lors du recrutement. On ne peut pas se faire réformer pour raisons médicales par simple convenance personnelle.</a:t>
              </a:r>
              <a:endParaRPr sz="1382" b="0" i="0" u="none" strike="noStrike" cap="none">
                <a:solidFill>
                  <a:schemeClr val="lt1"/>
                </a:solidFill>
                <a:latin typeface="Tahoma"/>
                <a:ea typeface="Tahoma"/>
                <a:cs typeface="Tahoma"/>
                <a:sym typeface="Tahoma"/>
              </a:endParaRPr>
            </a:p>
          </p:txBody>
        </p:sp>
      </p:grpSp>
      <p:grpSp>
        <p:nvGrpSpPr>
          <p:cNvPr id="118" name="Google Shape;118;g3d1c0c6b1a9_0_0"/>
          <p:cNvGrpSpPr/>
          <p:nvPr/>
        </p:nvGrpSpPr>
        <p:grpSpPr>
          <a:xfrm>
            <a:off x="838727" y="2514947"/>
            <a:ext cx="10728058" cy="858815"/>
            <a:chOff x="1592999" y="2322568"/>
            <a:chExt cx="5958046" cy="643500"/>
          </a:xfrm>
        </p:grpSpPr>
        <p:sp>
          <p:nvSpPr>
            <p:cNvPr id="119" name="Google Shape;119;g3d1c0c6b1a9_0_0"/>
            <p:cNvSpPr/>
            <p:nvPr/>
          </p:nvSpPr>
          <p:spPr>
            <a:xfrm>
              <a:off x="3728375" y="2322568"/>
              <a:ext cx="3822600" cy="643500"/>
            </a:xfrm>
            <a:prstGeom prst="rect">
              <a:avLst/>
            </a:prstGeom>
            <a:solidFill>
              <a:schemeClr val="lt1"/>
            </a:solidFill>
            <a:ln>
              <a:noFill/>
            </a:ln>
          </p:spPr>
          <p:txBody>
            <a:bodyPr spcFirstLastPara="1" wrap="square" lIns="129650" tIns="129650" rIns="129650" bIns="1296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3d1c0c6b1a9_0_0"/>
            <p:cNvSpPr/>
            <p:nvPr/>
          </p:nvSpPr>
          <p:spPr>
            <a:xfrm flipH="1">
              <a:off x="1881920" y="2322570"/>
              <a:ext cx="2245500" cy="642600"/>
            </a:xfrm>
            <a:prstGeom prst="rect">
              <a:avLst/>
            </a:prstGeom>
            <a:solidFill>
              <a:srgbClr val="FF7B00"/>
            </a:solidFill>
            <a:ln>
              <a:noFill/>
            </a:ln>
          </p:spPr>
          <p:txBody>
            <a:bodyPr spcFirstLastPara="1" wrap="square" lIns="129650" tIns="129650" rIns="129650" bIns="129650" anchor="ctr" anchorCtr="0">
              <a:noAutofit/>
            </a:bodyPr>
            <a:lstStyle/>
            <a:p>
              <a:pPr marL="0" marR="0" lvl="0" indent="0" algn="l" rtl="0">
                <a:lnSpc>
                  <a:spcPct val="100000"/>
                </a:lnSpc>
                <a:spcBef>
                  <a:spcPts val="0"/>
                </a:spcBef>
                <a:spcAft>
                  <a:spcPts val="0"/>
                </a:spcAft>
                <a:buClr>
                  <a:srgbClr val="000000"/>
                </a:buClr>
                <a:buSzPts val="1489"/>
                <a:buFont typeface="Arial"/>
                <a:buNone/>
              </a:pPr>
              <a:endParaRPr sz="1489" b="0" i="0" u="none" strike="noStrike" cap="none">
                <a:solidFill>
                  <a:srgbClr val="000000"/>
                </a:solidFill>
                <a:latin typeface="Arial"/>
                <a:ea typeface="Arial"/>
                <a:cs typeface="Arial"/>
                <a:sym typeface="Arial"/>
              </a:endParaRPr>
            </a:p>
          </p:txBody>
        </p:sp>
        <p:sp>
          <p:nvSpPr>
            <p:cNvPr id="121" name="Google Shape;121;g3d1c0c6b1a9_0_0"/>
            <p:cNvSpPr/>
            <p:nvPr/>
          </p:nvSpPr>
          <p:spPr>
            <a:xfrm rot="-5400000">
              <a:off x="3426095" y="2010147"/>
              <a:ext cx="643347" cy="1268193"/>
            </a:xfrm>
            <a:prstGeom prst="flowChartOffpageConnector">
              <a:avLst/>
            </a:prstGeom>
            <a:solidFill>
              <a:srgbClr val="FF7B00"/>
            </a:solidFill>
            <a:ln>
              <a:noFill/>
            </a:ln>
          </p:spPr>
          <p:txBody>
            <a:bodyPr spcFirstLastPara="1" wrap="square" lIns="129650" tIns="129650" rIns="129650" bIns="129650" anchor="ctr" anchorCtr="0">
              <a:noAutofit/>
            </a:bodyPr>
            <a:lstStyle/>
            <a:p>
              <a:pPr marL="0" marR="0" lvl="0" indent="0" algn="l" rtl="0">
                <a:lnSpc>
                  <a:spcPct val="100000"/>
                </a:lnSpc>
                <a:spcBef>
                  <a:spcPts val="0"/>
                </a:spcBef>
                <a:spcAft>
                  <a:spcPts val="0"/>
                </a:spcAft>
                <a:buClr>
                  <a:srgbClr val="000000"/>
                </a:buClr>
                <a:buSzPts val="1489"/>
                <a:buFont typeface="Arial"/>
                <a:buNone/>
              </a:pPr>
              <a:endParaRPr sz="1489" b="0" i="0" u="none" strike="noStrike" cap="none">
                <a:solidFill>
                  <a:srgbClr val="000000"/>
                </a:solidFill>
                <a:latin typeface="Arial"/>
                <a:ea typeface="Arial"/>
                <a:cs typeface="Arial"/>
                <a:sym typeface="Arial"/>
              </a:endParaRPr>
            </a:p>
          </p:txBody>
        </p:sp>
        <p:sp>
          <p:nvSpPr>
            <p:cNvPr id="122" name="Google Shape;122;g3d1c0c6b1a9_0_0"/>
            <p:cNvSpPr/>
            <p:nvPr/>
          </p:nvSpPr>
          <p:spPr>
            <a:xfrm>
              <a:off x="1941906" y="2399953"/>
              <a:ext cx="2185500" cy="495900"/>
            </a:xfrm>
            <a:prstGeom prst="rect">
              <a:avLst/>
            </a:prstGeom>
            <a:noFill/>
            <a:ln w="9525" cap="flat" cmpd="sng">
              <a:solidFill>
                <a:srgbClr val="FF7B00"/>
              </a:solidFill>
              <a:prstDash val="solid"/>
              <a:round/>
              <a:headEnd type="none" w="sm" len="sm"/>
              <a:tailEnd type="none" w="sm" len="sm"/>
            </a:ln>
          </p:spPr>
          <p:txBody>
            <a:bodyPr spcFirstLastPara="1" wrap="square" lIns="129650" tIns="129650" rIns="129650" bIns="129650" anchor="ctr" anchorCtr="0">
              <a:noAutofit/>
            </a:bodyPr>
            <a:lstStyle/>
            <a:p>
              <a:pPr marL="0" marR="0" lvl="0" indent="0" algn="l" rtl="0">
                <a:lnSpc>
                  <a:spcPct val="115000"/>
                </a:lnSpc>
                <a:spcBef>
                  <a:spcPts val="0"/>
                </a:spcBef>
                <a:spcAft>
                  <a:spcPts val="0"/>
                </a:spcAft>
                <a:buClr>
                  <a:srgbClr val="000000"/>
                </a:buClr>
                <a:buSzPts val="1382"/>
                <a:buFont typeface="Arial"/>
                <a:buNone/>
              </a:pPr>
              <a:r>
                <a:rPr lang="de-DE" sz="1382" b="0" i="0" u="none" strike="noStrike" cap="none">
                  <a:solidFill>
                    <a:srgbClr val="FFFFFF"/>
                  </a:solidFill>
                  <a:latin typeface="Tahoma"/>
                  <a:ea typeface="Tahoma"/>
                  <a:cs typeface="Tahoma"/>
                  <a:sym typeface="Tahoma"/>
                </a:rPr>
                <a:t>Des soldats souffrant de conflits de conscience seront contraints de servir. </a:t>
              </a:r>
              <a:endParaRPr sz="1382" b="0" i="0" u="none" strike="noStrike" cap="none">
                <a:solidFill>
                  <a:srgbClr val="FFFFFF"/>
                </a:solidFill>
                <a:latin typeface="Tahoma"/>
                <a:ea typeface="Tahoma"/>
                <a:cs typeface="Tahoma"/>
                <a:sym typeface="Tahoma"/>
              </a:endParaRPr>
            </a:p>
          </p:txBody>
        </p:sp>
        <p:sp>
          <p:nvSpPr>
            <p:cNvPr id="123" name="Google Shape;123;g3d1c0c6b1a9_0_0"/>
            <p:cNvSpPr/>
            <p:nvPr/>
          </p:nvSpPr>
          <p:spPr>
            <a:xfrm>
              <a:off x="1592999" y="2322570"/>
              <a:ext cx="288900" cy="642300"/>
            </a:xfrm>
            <a:prstGeom prst="rect">
              <a:avLst/>
            </a:prstGeom>
            <a:solidFill>
              <a:srgbClr val="B02B20"/>
            </a:solidFill>
            <a:ln>
              <a:noFill/>
            </a:ln>
            <a:effectLst>
              <a:outerShdw blurRad="101306" dist="40522" dir="2700000" algn="bl" rotWithShape="0">
                <a:srgbClr val="000000">
                  <a:alpha val="16862"/>
                </a:srgbClr>
              </a:outerShdw>
            </a:effectLst>
          </p:spPr>
          <p:txBody>
            <a:bodyPr spcFirstLastPara="1" wrap="square" lIns="129650" tIns="129650" rIns="129650" bIns="1296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g3d1c0c6b1a9_0_0"/>
            <p:cNvSpPr/>
            <p:nvPr/>
          </p:nvSpPr>
          <p:spPr>
            <a:xfrm>
              <a:off x="1592999" y="2322570"/>
              <a:ext cx="348900" cy="642600"/>
            </a:xfrm>
            <a:prstGeom prst="rect">
              <a:avLst/>
            </a:prstGeom>
            <a:solidFill>
              <a:srgbClr val="FF7B00"/>
            </a:solidFill>
            <a:ln>
              <a:noFill/>
            </a:ln>
          </p:spPr>
          <p:txBody>
            <a:bodyPr spcFirstLastPara="1" wrap="square" lIns="129650" tIns="129650" rIns="129650" bIns="129650" anchor="ctr" anchorCtr="0">
              <a:noAutofit/>
            </a:bodyPr>
            <a:lstStyle/>
            <a:p>
              <a:pPr marL="0" marR="0" lvl="0" indent="0" algn="l" rtl="0">
                <a:lnSpc>
                  <a:spcPct val="100000"/>
                </a:lnSpc>
                <a:spcBef>
                  <a:spcPts val="0"/>
                </a:spcBef>
                <a:spcAft>
                  <a:spcPts val="0"/>
                </a:spcAft>
                <a:buClr>
                  <a:srgbClr val="000000"/>
                </a:buClr>
                <a:buSzPts val="3722"/>
                <a:buFont typeface="Arial"/>
                <a:buNone/>
              </a:pPr>
              <a:r>
                <a:rPr lang="de-DE" sz="3722" b="0" i="0" u="none" strike="noStrike" cap="none">
                  <a:solidFill>
                    <a:srgbClr val="FFFFFF"/>
                  </a:solidFill>
                  <a:latin typeface="Tahoma"/>
                  <a:ea typeface="Tahoma"/>
                  <a:cs typeface="Tahoma"/>
                  <a:sym typeface="Tahoma"/>
                </a:rPr>
                <a:t>2</a:t>
              </a:r>
              <a:endParaRPr sz="3722" b="0" i="0" u="none" strike="noStrike" cap="none">
                <a:solidFill>
                  <a:srgbClr val="FFFFFF"/>
                </a:solidFill>
                <a:latin typeface="Tahoma"/>
                <a:ea typeface="Tahoma"/>
                <a:cs typeface="Tahoma"/>
                <a:sym typeface="Tahoma"/>
              </a:endParaRPr>
            </a:p>
          </p:txBody>
        </p:sp>
        <p:sp>
          <p:nvSpPr>
            <p:cNvPr id="125" name="Google Shape;125;g3d1c0c6b1a9_0_0"/>
            <p:cNvSpPr/>
            <p:nvPr/>
          </p:nvSpPr>
          <p:spPr>
            <a:xfrm>
              <a:off x="4387845" y="2323751"/>
              <a:ext cx="3163200" cy="642300"/>
            </a:xfrm>
            <a:prstGeom prst="rect">
              <a:avLst/>
            </a:prstGeom>
            <a:solidFill>
              <a:srgbClr val="154A1D"/>
            </a:solidFill>
            <a:ln>
              <a:noFill/>
            </a:ln>
          </p:spPr>
          <p:txBody>
            <a:bodyPr spcFirstLastPara="1" wrap="square" lIns="129650" tIns="129650" rIns="129650" bIns="129650" anchor="ctr" anchorCtr="0">
              <a:noAutofit/>
            </a:bodyPr>
            <a:lstStyle/>
            <a:p>
              <a:pPr marL="0" marR="0" lvl="0" indent="0" algn="l" rtl="0">
                <a:lnSpc>
                  <a:spcPct val="115000"/>
                </a:lnSpc>
                <a:spcBef>
                  <a:spcPts val="0"/>
                </a:spcBef>
                <a:spcAft>
                  <a:spcPts val="0"/>
                </a:spcAft>
                <a:buClr>
                  <a:srgbClr val="000000"/>
                </a:buClr>
                <a:buSzPts val="1382"/>
                <a:buFont typeface="Arial"/>
                <a:buNone/>
              </a:pPr>
              <a:r>
                <a:rPr lang="de-DE" sz="1382" b="0" i="0" u="none" strike="noStrike" cap="none">
                  <a:solidFill>
                    <a:schemeClr val="lt1"/>
                  </a:solidFill>
                  <a:latin typeface="Tahoma"/>
                  <a:ea typeface="Tahoma"/>
                  <a:cs typeface="Tahoma"/>
                  <a:sym typeface="Tahoma"/>
                </a:rPr>
                <a:t>Le service civil reste ouvert aux personnes qui rencontrent de réels conflits de conscience.</a:t>
              </a:r>
              <a:endParaRPr sz="1382" b="0" i="0" u="none" strike="noStrike" cap="none">
                <a:solidFill>
                  <a:schemeClr val="lt1"/>
                </a:solidFill>
                <a:latin typeface="Tahoma"/>
                <a:ea typeface="Tahoma"/>
                <a:cs typeface="Tahoma"/>
                <a:sym typeface="Tahoma"/>
              </a:endParaRPr>
            </a:p>
          </p:txBody>
        </p:sp>
      </p:grpSp>
      <p:grpSp>
        <p:nvGrpSpPr>
          <p:cNvPr id="126" name="Google Shape;126;g3d1c0c6b1a9_0_0"/>
          <p:cNvGrpSpPr/>
          <p:nvPr/>
        </p:nvGrpSpPr>
        <p:grpSpPr>
          <a:xfrm>
            <a:off x="838727" y="3449154"/>
            <a:ext cx="10728058" cy="858815"/>
            <a:chOff x="1592999" y="2322568"/>
            <a:chExt cx="5958046" cy="643500"/>
          </a:xfrm>
        </p:grpSpPr>
        <p:sp>
          <p:nvSpPr>
            <p:cNvPr id="127" name="Google Shape;127;g3d1c0c6b1a9_0_0"/>
            <p:cNvSpPr/>
            <p:nvPr/>
          </p:nvSpPr>
          <p:spPr>
            <a:xfrm>
              <a:off x="3728375" y="2322568"/>
              <a:ext cx="3822600" cy="643500"/>
            </a:xfrm>
            <a:prstGeom prst="rect">
              <a:avLst/>
            </a:prstGeom>
            <a:solidFill>
              <a:schemeClr val="lt1"/>
            </a:solidFill>
            <a:ln>
              <a:noFill/>
            </a:ln>
          </p:spPr>
          <p:txBody>
            <a:bodyPr spcFirstLastPara="1" wrap="square" lIns="129650" tIns="129650" rIns="129650" bIns="1296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3d1c0c6b1a9_0_0"/>
            <p:cNvSpPr/>
            <p:nvPr/>
          </p:nvSpPr>
          <p:spPr>
            <a:xfrm flipH="1">
              <a:off x="1881920" y="2322570"/>
              <a:ext cx="2245500" cy="642600"/>
            </a:xfrm>
            <a:prstGeom prst="rect">
              <a:avLst/>
            </a:prstGeom>
            <a:solidFill>
              <a:srgbClr val="FF7B00"/>
            </a:solidFill>
            <a:ln>
              <a:noFill/>
            </a:ln>
          </p:spPr>
          <p:txBody>
            <a:bodyPr spcFirstLastPara="1" wrap="square" lIns="129650" tIns="129650" rIns="129650" bIns="1296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3d1c0c6b1a9_0_0"/>
            <p:cNvSpPr/>
            <p:nvPr/>
          </p:nvSpPr>
          <p:spPr>
            <a:xfrm rot="-5400000">
              <a:off x="3426095" y="2010147"/>
              <a:ext cx="643347" cy="1268193"/>
            </a:xfrm>
            <a:prstGeom prst="flowChartOffpageConnector">
              <a:avLst/>
            </a:prstGeom>
            <a:solidFill>
              <a:srgbClr val="FF7B00"/>
            </a:solidFill>
            <a:ln>
              <a:noFill/>
            </a:ln>
          </p:spPr>
          <p:txBody>
            <a:bodyPr spcFirstLastPara="1" wrap="square" lIns="129650" tIns="129650" rIns="129650" bIns="1296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g3d1c0c6b1a9_0_0"/>
            <p:cNvSpPr/>
            <p:nvPr/>
          </p:nvSpPr>
          <p:spPr>
            <a:xfrm>
              <a:off x="1941906" y="2399953"/>
              <a:ext cx="2185500" cy="495900"/>
            </a:xfrm>
            <a:prstGeom prst="rect">
              <a:avLst/>
            </a:prstGeom>
            <a:noFill/>
            <a:ln w="9525" cap="flat" cmpd="sng">
              <a:solidFill>
                <a:srgbClr val="FF7B00"/>
              </a:solidFill>
              <a:prstDash val="solid"/>
              <a:round/>
              <a:headEnd type="none" w="sm" len="sm"/>
              <a:tailEnd type="none" w="sm" len="sm"/>
            </a:ln>
          </p:spPr>
          <p:txBody>
            <a:bodyPr spcFirstLastPara="1" wrap="square" lIns="129650" tIns="129650" rIns="129650" bIns="129650" anchor="ctr" anchorCtr="0">
              <a:noAutofit/>
            </a:bodyPr>
            <a:lstStyle/>
            <a:p>
              <a:pPr marL="0" marR="0" lvl="0" indent="0" algn="l" rtl="0">
                <a:lnSpc>
                  <a:spcPct val="115000"/>
                </a:lnSpc>
                <a:spcBef>
                  <a:spcPts val="0"/>
                </a:spcBef>
                <a:spcAft>
                  <a:spcPts val="0"/>
                </a:spcAft>
                <a:buClr>
                  <a:srgbClr val="000000"/>
                </a:buClr>
                <a:buSzPts val="1382"/>
                <a:buFont typeface="Arial"/>
                <a:buNone/>
              </a:pPr>
              <a:r>
                <a:rPr lang="de-DE" sz="1382" b="0" i="0" u="none" strike="noStrike" cap="none">
                  <a:solidFill>
                    <a:srgbClr val="FFFFFF"/>
                  </a:solidFill>
                  <a:latin typeface="Tahoma"/>
                  <a:ea typeface="Tahoma"/>
                  <a:cs typeface="Tahoma"/>
                  <a:sym typeface="Tahoma"/>
                </a:rPr>
                <a:t>La révision met en péril notre sécurité. Le service civil est l’instrument de la politique de sécurité civile.</a:t>
              </a:r>
              <a:endParaRPr sz="1382" b="0" i="0" u="none" strike="noStrike" cap="none">
                <a:solidFill>
                  <a:srgbClr val="FFFFFF"/>
                </a:solidFill>
                <a:latin typeface="Tahoma"/>
                <a:ea typeface="Tahoma"/>
                <a:cs typeface="Tahoma"/>
                <a:sym typeface="Tahoma"/>
              </a:endParaRPr>
            </a:p>
          </p:txBody>
        </p:sp>
        <p:sp>
          <p:nvSpPr>
            <p:cNvPr id="131" name="Google Shape;131;g3d1c0c6b1a9_0_0"/>
            <p:cNvSpPr/>
            <p:nvPr/>
          </p:nvSpPr>
          <p:spPr>
            <a:xfrm>
              <a:off x="1592999" y="2322570"/>
              <a:ext cx="288900" cy="642300"/>
            </a:xfrm>
            <a:prstGeom prst="rect">
              <a:avLst/>
            </a:prstGeom>
            <a:solidFill>
              <a:srgbClr val="B02B20"/>
            </a:solidFill>
            <a:ln>
              <a:noFill/>
            </a:ln>
            <a:effectLst>
              <a:outerShdw blurRad="101306" dist="40522" dir="2700000" algn="bl" rotWithShape="0">
                <a:srgbClr val="000000">
                  <a:alpha val="16862"/>
                </a:srgbClr>
              </a:outerShdw>
            </a:effectLst>
          </p:spPr>
          <p:txBody>
            <a:bodyPr spcFirstLastPara="1" wrap="square" lIns="129650" tIns="129650" rIns="129650" bIns="1296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3d1c0c6b1a9_0_0"/>
            <p:cNvSpPr/>
            <p:nvPr/>
          </p:nvSpPr>
          <p:spPr>
            <a:xfrm>
              <a:off x="1592999" y="2322570"/>
              <a:ext cx="348900" cy="642600"/>
            </a:xfrm>
            <a:prstGeom prst="rect">
              <a:avLst/>
            </a:prstGeom>
            <a:solidFill>
              <a:srgbClr val="FF7B00"/>
            </a:solidFill>
            <a:ln>
              <a:noFill/>
            </a:ln>
          </p:spPr>
          <p:txBody>
            <a:bodyPr spcFirstLastPara="1" wrap="square" lIns="129650" tIns="129650" rIns="129650" bIns="129650" anchor="ctr" anchorCtr="0">
              <a:noAutofit/>
            </a:bodyPr>
            <a:lstStyle/>
            <a:p>
              <a:pPr marL="0" marR="0" lvl="0" indent="0" algn="l" rtl="0">
                <a:lnSpc>
                  <a:spcPct val="100000"/>
                </a:lnSpc>
                <a:spcBef>
                  <a:spcPts val="0"/>
                </a:spcBef>
                <a:spcAft>
                  <a:spcPts val="0"/>
                </a:spcAft>
                <a:buClr>
                  <a:srgbClr val="000000"/>
                </a:buClr>
                <a:buSzPts val="3722"/>
                <a:buFont typeface="Arial"/>
                <a:buNone/>
              </a:pPr>
              <a:r>
                <a:rPr lang="de-DE" sz="3722" b="0" i="0" u="none" strike="noStrike" cap="none">
                  <a:solidFill>
                    <a:srgbClr val="FFFFFF"/>
                  </a:solidFill>
                  <a:latin typeface="Tahoma"/>
                  <a:ea typeface="Tahoma"/>
                  <a:cs typeface="Tahoma"/>
                  <a:sym typeface="Tahoma"/>
                </a:rPr>
                <a:t>3</a:t>
              </a:r>
              <a:endParaRPr sz="3722" b="0" i="0" u="none" strike="noStrike" cap="none">
                <a:solidFill>
                  <a:srgbClr val="FFFFFF"/>
                </a:solidFill>
                <a:latin typeface="Tahoma"/>
                <a:ea typeface="Tahoma"/>
                <a:cs typeface="Tahoma"/>
                <a:sym typeface="Tahoma"/>
              </a:endParaRPr>
            </a:p>
          </p:txBody>
        </p:sp>
        <p:sp>
          <p:nvSpPr>
            <p:cNvPr id="133" name="Google Shape;133;g3d1c0c6b1a9_0_0"/>
            <p:cNvSpPr/>
            <p:nvPr/>
          </p:nvSpPr>
          <p:spPr>
            <a:xfrm>
              <a:off x="4387845" y="2323751"/>
              <a:ext cx="3163200" cy="642300"/>
            </a:xfrm>
            <a:prstGeom prst="rect">
              <a:avLst/>
            </a:prstGeom>
            <a:solidFill>
              <a:srgbClr val="154A1D"/>
            </a:solidFill>
            <a:ln>
              <a:noFill/>
            </a:ln>
          </p:spPr>
          <p:txBody>
            <a:bodyPr spcFirstLastPara="1" wrap="square" lIns="129650" tIns="129650" rIns="129650" bIns="129650" anchor="ctr" anchorCtr="0">
              <a:noAutofit/>
            </a:bodyPr>
            <a:lstStyle/>
            <a:p>
              <a:pPr marL="0" marR="0" lvl="0" indent="0" algn="l" rtl="0">
                <a:lnSpc>
                  <a:spcPct val="115000"/>
                </a:lnSpc>
                <a:spcBef>
                  <a:spcPts val="0"/>
                </a:spcBef>
                <a:spcAft>
                  <a:spcPts val="0"/>
                </a:spcAft>
                <a:buClr>
                  <a:srgbClr val="000000"/>
                </a:buClr>
                <a:buSzPts val="1382"/>
                <a:buFont typeface="Arial"/>
                <a:buNone/>
              </a:pPr>
              <a:r>
                <a:rPr lang="de-DE" sz="1382" b="0" i="0" u="none" strike="noStrike" cap="none">
                  <a:solidFill>
                    <a:schemeClr val="lt1"/>
                  </a:solidFill>
                  <a:latin typeface="Tahoma"/>
                  <a:ea typeface="Tahoma"/>
                  <a:cs typeface="Tahoma"/>
                  <a:sym typeface="Tahoma"/>
                </a:rPr>
                <a:t>Le service civil n'est pas un instrument de politique de sécurité. Il n'intervient ni en cas de catastrophe, ni en cas de guerre. </a:t>
              </a:r>
              <a:endParaRPr sz="1382" b="0" i="0" u="none" strike="noStrike" cap="none">
                <a:solidFill>
                  <a:schemeClr val="lt1"/>
                </a:solidFill>
                <a:latin typeface="Tahoma"/>
                <a:ea typeface="Tahoma"/>
                <a:cs typeface="Tahoma"/>
                <a:sym typeface="Tahom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6"/>
          <p:cNvSpPr txBox="1"/>
          <p:nvPr/>
        </p:nvSpPr>
        <p:spPr>
          <a:xfrm>
            <a:off x="838800" y="365125"/>
            <a:ext cx="10515600" cy="10800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chemeClr val="dk1"/>
              </a:buClr>
              <a:buSzPct val="68817"/>
              <a:buFont typeface="Arial"/>
              <a:buNone/>
            </a:pPr>
            <a:r>
              <a:rPr lang="de-DE" sz="6000" b="1" i="0" u="none" strike="noStrike" cap="none">
                <a:solidFill>
                  <a:schemeClr val="lt1"/>
                </a:solidFill>
                <a:latin typeface="Tahoma"/>
                <a:ea typeface="Tahoma"/>
                <a:cs typeface="Tahoma"/>
                <a:sym typeface="Tahoma"/>
              </a:rPr>
              <a:t>Wer sagt JA zum Zivildienstgesetz</a:t>
            </a:r>
            <a:endParaRPr sz="1400" b="0" i="0" u="none" strike="noStrike" cap="none">
              <a:solidFill>
                <a:srgbClr val="000000"/>
              </a:solidFill>
              <a:latin typeface="Arial"/>
              <a:ea typeface="Arial"/>
              <a:cs typeface="Arial"/>
              <a:sym typeface="Arial"/>
            </a:endParaRPr>
          </a:p>
        </p:txBody>
      </p:sp>
      <p:sp>
        <p:nvSpPr>
          <p:cNvPr id="139" name="Google Shape;139;p46"/>
          <p:cNvSpPr txBox="1"/>
          <p:nvPr/>
        </p:nvSpPr>
        <p:spPr>
          <a:xfrm>
            <a:off x="903471" y="1592315"/>
            <a:ext cx="3023700" cy="69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Tahoma"/>
                <a:ea typeface="Tahoma"/>
                <a:cs typeface="Tahoma"/>
                <a:sym typeface="Tahoma"/>
              </a:rPr>
              <a:t>Conseil fédéral et Parlement</a:t>
            </a:r>
            <a:endParaRPr sz="1600" b="1" i="0" u="none" strike="noStrike" cap="none">
              <a:solidFill>
                <a:schemeClr val="dk1"/>
              </a:solidFill>
              <a:latin typeface="Tahoma"/>
              <a:ea typeface="Tahoma"/>
              <a:cs typeface="Tahoma"/>
              <a:sym typeface="Tahoma"/>
            </a:endParaRPr>
          </a:p>
        </p:txBody>
      </p:sp>
      <p:sp>
        <p:nvSpPr>
          <p:cNvPr id="140" name="Google Shape;140;p46"/>
          <p:cNvSpPr txBox="1"/>
          <p:nvPr/>
        </p:nvSpPr>
        <p:spPr>
          <a:xfrm>
            <a:off x="903471" y="2922162"/>
            <a:ext cx="3023700" cy="69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Tahoma"/>
                <a:ea typeface="Tahoma"/>
                <a:cs typeface="Tahoma"/>
                <a:sym typeface="Tahoma"/>
              </a:rPr>
              <a:t>Groupes parlementaires</a:t>
            </a:r>
            <a:endParaRPr sz="1600" b="1" i="0" u="none" strike="noStrike" cap="none">
              <a:solidFill>
                <a:schemeClr val="dk1"/>
              </a:solidFill>
              <a:latin typeface="Tahoma"/>
              <a:ea typeface="Tahoma"/>
              <a:cs typeface="Tahoma"/>
              <a:sym typeface="Tahoma"/>
            </a:endParaRPr>
          </a:p>
        </p:txBody>
      </p:sp>
      <p:sp>
        <p:nvSpPr>
          <p:cNvPr id="141" name="Google Shape;141;p46"/>
          <p:cNvSpPr txBox="1"/>
          <p:nvPr/>
        </p:nvSpPr>
        <p:spPr>
          <a:xfrm>
            <a:off x="903471" y="4547218"/>
            <a:ext cx="3023700" cy="69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Tahoma"/>
                <a:ea typeface="Tahoma"/>
                <a:cs typeface="Tahoma"/>
                <a:sym typeface="Tahoma"/>
              </a:rPr>
              <a:t>Associations</a:t>
            </a:r>
            <a:endParaRPr sz="1600" b="1" i="0" u="none" strike="noStrike" cap="none">
              <a:solidFill>
                <a:schemeClr val="dk1"/>
              </a:solidFill>
              <a:latin typeface="Tahoma"/>
              <a:ea typeface="Tahoma"/>
              <a:cs typeface="Tahoma"/>
              <a:sym typeface="Tahoma"/>
            </a:endParaRPr>
          </a:p>
        </p:txBody>
      </p:sp>
      <p:pic>
        <p:nvPicPr>
          <p:cNvPr id="142" name="Google Shape;142;p46" title="Bundesrat und Parlamen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37925" y="1409350"/>
            <a:ext cx="1058050" cy="1058050"/>
          </a:xfrm>
          <a:prstGeom prst="rect">
            <a:avLst/>
          </a:prstGeom>
          <a:noFill/>
          <a:ln>
            <a:noFill/>
          </a:ln>
        </p:spPr>
      </p:pic>
      <p:pic>
        <p:nvPicPr>
          <p:cNvPr id="143" name="Google Shape;143;p4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328602" y="5484351"/>
            <a:ext cx="2675044" cy="773625"/>
          </a:xfrm>
          <a:prstGeom prst="rect">
            <a:avLst/>
          </a:prstGeom>
          <a:noFill/>
          <a:ln>
            <a:noFill/>
          </a:ln>
        </p:spPr>
      </p:pic>
      <p:sp>
        <p:nvSpPr>
          <p:cNvPr id="144" name="Google Shape;144;p46"/>
          <p:cNvSpPr txBox="1">
            <a:spLocks noGrp="1"/>
          </p:cNvSpPr>
          <p:nvPr>
            <p:ph type="title"/>
          </p:nvPr>
        </p:nvSpPr>
        <p:spPr>
          <a:xfrm>
            <a:off x="838200" y="365125"/>
            <a:ext cx="10515600" cy="108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e-DE">
                <a:solidFill>
                  <a:srgbClr val="154A1F"/>
                </a:solidFill>
              </a:rPr>
              <a:t>Qui dit </a:t>
            </a:r>
            <a:r>
              <a:rPr lang="de-DE">
                <a:solidFill>
                  <a:srgbClr val="FF7B00"/>
                </a:solidFill>
              </a:rPr>
              <a:t>OUI </a:t>
            </a:r>
            <a:r>
              <a:rPr lang="de-DE">
                <a:solidFill>
                  <a:srgbClr val="154A1F"/>
                </a:solidFill>
              </a:rPr>
              <a:t>à la loi sur le service civil ?</a:t>
            </a:r>
            <a:endParaRPr/>
          </a:p>
        </p:txBody>
      </p:sp>
      <p:pic>
        <p:nvPicPr>
          <p:cNvPr id="145" name="Google Shape;145;p4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41588" y="4483288"/>
            <a:ext cx="1397403" cy="819950"/>
          </a:xfrm>
          <a:prstGeom prst="rect">
            <a:avLst/>
          </a:prstGeom>
          <a:noFill/>
          <a:ln>
            <a:noFill/>
          </a:ln>
        </p:spPr>
      </p:pic>
      <p:pic>
        <p:nvPicPr>
          <p:cNvPr id="146" name="Google Shape;146;p4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117025" y="3051125"/>
            <a:ext cx="1397399" cy="924242"/>
          </a:xfrm>
          <a:prstGeom prst="rect">
            <a:avLst/>
          </a:prstGeom>
          <a:noFill/>
          <a:ln>
            <a:noFill/>
          </a:ln>
        </p:spPr>
      </p:pic>
      <p:pic>
        <p:nvPicPr>
          <p:cNvPr id="147" name="Google Shape;147;p4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50098" y="3134075"/>
            <a:ext cx="2045877" cy="819950"/>
          </a:xfrm>
          <a:prstGeom prst="rect">
            <a:avLst/>
          </a:prstGeom>
          <a:noFill/>
          <a:ln>
            <a:noFill/>
          </a:ln>
        </p:spPr>
      </p:pic>
      <p:pic>
        <p:nvPicPr>
          <p:cNvPr id="148" name="Google Shape;148;p4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109131" y="3051129"/>
            <a:ext cx="1058050" cy="985850"/>
          </a:xfrm>
          <a:prstGeom prst="rect">
            <a:avLst/>
          </a:prstGeom>
          <a:noFill/>
          <a:ln>
            <a:noFill/>
          </a:ln>
        </p:spPr>
      </p:pic>
      <p:pic>
        <p:nvPicPr>
          <p:cNvPr id="149" name="Google Shape;149;p4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117026" y="1592324"/>
            <a:ext cx="2762380" cy="692100"/>
          </a:xfrm>
          <a:prstGeom prst="rect">
            <a:avLst/>
          </a:prstGeom>
          <a:noFill/>
          <a:ln>
            <a:noFill/>
          </a:ln>
        </p:spPr>
      </p:pic>
      <p:pic>
        <p:nvPicPr>
          <p:cNvPr id="150" name="Google Shape;150;p46"/>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903470" y="4483301"/>
            <a:ext cx="766102" cy="773627"/>
          </a:xfrm>
          <a:prstGeom prst="rect">
            <a:avLst/>
          </a:prstGeom>
          <a:noFill/>
          <a:ln>
            <a:noFill/>
          </a:ln>
        </p:spPr>
      </p:pic>
      <p:pic>
        <p:nvPicPr>
          <p:cNvPr id="151" name="Google Shape;151;p46"/>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7523663" y="4571502"/>
            <a:ext cx="1747200" cy="643549"/>
          </a:xfrm>
          <a:prstGeom prst="rect">
            <a:avLst/>
          </a:prstGeom>
          <a:noFill/>
          <a:ln>
            <a:noFill/>
          </a:ln>
        </p:spPr>
      </p:pic>
      <p:pic>
        <p:nvPicPr>
          <p:cNvPr id="152" name="Google Shape;152;p46"/>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5647324" y="4483300"/>
            <a:ext cx="1452488" cy="692100"/>
          </a:xfrm>
          <a:prstGeom prst="rect">
            <a:avLst/>
          </a:prstGeom>
          <a:noFill/>
          <a:ln>
            <a:noFill/>
          </a:ln>
        </p:spPr>
      </p:pic>
      <p:pic>
        <p:nvPicPr>
          <p:cNvPr id="153" name="Google Shape;153;p46"/>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807550" y="5454950"/>
            <a:ext cx="1821225" cy="901699"/>
          </a:xfrm>
          <a:prstGeom prst="rect">
            <a:avLst/>
          </a:prstGeom>
          <a:noFill/>
          <a:ln>
            <a:noFill/>
          </a:ln>
        </p:spPr>
      </p:pic>
      <p:pic>
        <p:nvPicPr>
          <p:cNvPr id="154" name="Google Shape;154;p46"/>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7628776" y="5440902"/>
            <a:ext cx="1536999" cy="739751"/>
          </a:xfrm>
          <a:prstGeom prst="rect">
            <a:avLst/>
          </a:prstGeom>
          <a:noFill/>
          <a:ln>
            <a:noFill/>
          </a:ln>
        </p:spPr>
      </p:pic>
      <p:pic>
        <p:nvPicPr>
          <p:cNvPr id="155" name="Google Shape;155;p46"/>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3826103" y="5639017"/>
            <a:ext cx="1821225" cy="5335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2"/>
          <p:cNvSpPr txBox="1"/>
          <p:nvPr/>
        </p:nvSpPr>
        <p:spPr>
          <a:xfrm>
            <a:off x="838800" y="365125"/>
            <a:ext cx="10515600" cy="1080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200"/>
              <a:buFont typeface="Arial"/>
              <a:buNone/>
            </a:pPr>
            <a:r>
              <a:rPr lang="de-DE" sz="6000" b="1" i="0" u="none" strike="noStrike" cap="none">
                <a:solidFill>
                  <a:schemeClr val="lt1"/>
                </a:solidFill>
                <a:latin typeface="Tahoma"/>
                <a:ea typeface="Tahoma"/>
                <a:cs typeface="Tahoma"/>
                <a:sym typeface="Tahoma"/>
              </a:rPr>
              <a:t>Campagne</a:t>
            </a:r>
            <a:endParaRPr sz="6000" b="1" i="0" u="none" strike="noStrike" cap="none">
              <a:solidFill>
                <a:schemeClr val="lt1"/>
              </a:solidFill>
              <a:latin typeface="Tahoma"/>
              <a:ea typeface="Tahoma"/>
              <a:cs typeface="Tahoma"/>
              <a:sym typeface="Tahoma"/>
            </a:endParaRPr>
          </a:p>
        </p:txBody>
      </p:sp>
      <p:sp>
        <p:nvSpPr>
          <p:cNvPr id="161" name="Google Shape;161;p12"/>
          <p:cNvSpPr txBox="1"/>
          <p:nvPr/>
        </p:nvSpPr>
        <p:spPr>
          <a:xfrm>
            <a:off x="838800" y="2018949"/>
            <a:ext cx="8406900" cy="3844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800"/>
              </a:spcBef>
              <a:spcAft>
                <a:spcPts val="0"/>
              </a:spcAft>
              <a:buClr>
                <a:srgbClr val="000000"/>
              </a:buClr>
              <a:buSzPts val="2900"/>
              <a:buFont typeface="Arial"/>
              <a:buNone/>
            </a:pPr>
            <a:r>
              <a:rPr lang="de-DE" sz="2900" b="0" i="0" u="none" strike="noStrike" cap="none">
                <a:solidFill>
                  <a:schemeClr val="lt1"/>
                </a:solidFill>
                <a:latin typeface="Tahoma"/>
                <a:ea typeface="Tahoma"/>
                <a:cs typeface="Tahoma"/>
                <a:sym typeface="Tahoma"/>
              </a:rPr>
              <a:t>servicecivil-oui.ch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900"/>
              <a:buFont typeface="Arial"/>
              <a:buNone/>
            </a:pPr>
            <a:r>
              <a:rPr lang="de-DE" sz="2900" b="0" i="0" u="none" strike="noStrike" cap="none">
                <a:solidFill>
                  <a:schemeClr val="lt1"/>
                </a:solidFill>
                <a:latin typeface="Tahoma"/>
                <a:ea typeface="Tahoma"/>
                <a:cs typeface="Tahoma"/>
                <a:sym typeface="Tahoma"/>
              </a:rPr>
              <a:t>info@servicecivil-oui.ch</a:t>
            </a:r>
            <a:endParaRPr sz="2900" b="0" i="0" u="none" strike="noStrike" cap="none">
              <a:solidFill>
                <a:schemeClr val="lt1"/>
              </a:solidFill>
              <a:latin typeface="Tahoma"/>
              <a:ea typeface="Tahoma"/>
              <a:cs typeface="Tahoma"/>
              <a:sym typeface="Tahoma"/>
            </a:endParaRPr>
          </a:p>
          <a:p>
            <a:pPr marL="0" marR="0" lvl="0" indent="0" algn="l" rtl="0">
              <a:lnSpc>
                <a:spcPct val="100000"/>
              </a:lnSpc>
              <a:spcBef>
                <a:spcPts val="800"/>
              </a:spcBef>
              <a:spcAft>
                <a:spcPts val="0"/>
              </a:spcAft>
              <a:buClr>
                <a:srgbClr val="000000"/>
              </a:buClr>
              <a:buSzPts val="2900"/>
              <a:buFont typeface="Arial"/>
              <a:buNone/>
            </a:pPr>
            <a:br>
              <a:rPr lang="de-DE" sz="2900" b="0" i="0" u="none" strike="noStrike" cap="none">
                <a:solidFill>
                  <a:schemeClr val="lt1"/>
                </a:solidFill>
                <a:latin typeface="Tahoma"/>
                <a:ea typeface="Tahoma"/>
                <a:cs typeface="Tahoma"/>
                <a:sym typeface="Tahoma"/>
              </a:rPr>
            </a:br>
            <a:r>
              <a:rPr lang="de-DE" sz="2900" b="1" i="0" u="none" strike="noStrike" cap="none">
                <a:solidFill>
                  <a:schemeClr val="lt1"/>
                </a:solidFill>
                <a:latin typeface="Tahoma"/>
                <a:ea typeface="Tahoma"/>
                <a:cs typeface="Tahoma"/>
                <a:sym typeface="Tahoma"/>
              </a:rPr>
              <a:t>Social Media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900"/>
              <a:buFont typeface="Arial"/>
              <a:buNone/>
            </a:pPr>
            <a:r>
              <a:rPr lang="de-DE" sz="2900" b="0" i="0" u="none" strike="noStrike" cap="none">
                <a:solidFill>
                  <a:schemeClr val="lt1"/>
                </a:solidFill>
                <a:latin typeface="Tahoma"/>
                <a:ea typeface="Tahoma"/>
                <a:cs typeface="Tahoma"/>
                <a:sym typeface="Tahoma"/>
              </a:rPr>
              <a:t>@servicecivil_oui (IG)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900"/>
              <a:buFont typeface="Arial"/>
              <a:buNone/>
            </a:pPr>
            <a:r>
              <a:rPr lang="de-DE" sz="2900" b="0" i="0" u="none" strike="noStrike" cap="none">
                <a:solidFill>
                  <a:schemeClr val="lt1"/>
                </a:solidFill>
                <a:latin typeface="Tahoma"/>
                <a:ea typeface="Tahoma"/>
                <a:cs typeface="Tahoma"/>
                <a:sym typeface="Tahoma"/>
              </a:rPr>
              <a:t>@Oui à la loi sur le service civil (FB/LI)</a:t>
            </a:r>
            <a:endParaRPr sz="1100" b="0" i="0" u="none" strike="noStrike" cap="none">
              <a:solidFill>
                <a:srgbClr val="000000"/>
              </a:solidFill>
              <a:latin typeface="Arial"/>
              <a:ea typeface="Arial"/>
              <a:cs typeface="Arial"/>
              <a:sym typeface="Arial"/>
            </a:endParaRPr>
          </a:p>
        </p:txBody>
      </p:sp>
      <p:pic>
        <p:nvPicPr>
          <p:cNvPr id="162" name="Google Shape;162;p12" title="Suis-nous_sur_les_r_seaux_sociaux_.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08750" y="596525"/>
            <a:ext cx="3538299" cy="45863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title"/>
          </p:nvPr>
        </p:nvSpPr>
        <p:spPr>
          <a:xfrm>
            <a:off x="838800" y="365125"/>
            <a:ext cx="10515600" cy="108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de-DE">
                <a:solidFill>
                  <a:srgbClr val="154A1F"/>
                </a:solidFill>
              </a:rPr>
              <a:t>Table des matière</a:t>
            </a:r>
            <a:endParaRPr>
              <a:solidFill>
                <a:srgbClr val="154A1F"/>
              </a:solidFill>
            </a:endParaRPr>
          </a:p>
        </p:txBody>
      </p:sp>
      <p:sp>
        <p:nvSpPr>
          <p:cNvPr id="58" name="Google Shape;58;p2"/>
          <p:cNvSpPr txBox="1">
            <a:spLocks noGrp="1"/>
          </p:cNvSpPr>
          <p:nvPr>
            <p:ph type="body" idx="1"/>
          </p:nvPr>
        </p:nvSpPr>
        <p:spPr>
          <a:xfrm>
            <a:off x="838800" y="1512000"/>
            <a:ext cx="8720700" cy="4351200"/>
          </a:xfrm>
          <a:prstGeom prst="rect">
            <a:avLst/>
          </a:prstGeom>
          <a:noFill/>
          <a:ln>
            <a:noFill/>
          </a:ln>
        </p:spPr>
        <p:txBody>
          <a:bodyPr spcFirstLastPara="1" wrap="square" lIns="91425" tIns="45700" rIns="91425" bIns="45700" anchor="t" anchorCtr="0">
            <a:normAutofit fontScale="85000" lnSpcReduction="10000"/>
          </a:bodyPr>
          <a:lstStyle/>
          <a:p>
            <a:pPr marL="457200" lvl="0" indent="-391983" algn="l" rtl="0">
              <a:lnSpc>
                <a:spcPct val="150000"/>
              </a:lnSpc>
              <a:spcBef>
                <a:spcPts val="0"/>
              </a:spcBef>
              <a:spcAft>
                <a:spcPts val="0"/>
              </a:spcAft>
              <a:buSzPct val="116424"/>
              <a:buAutoNum type="arabicPeriod"/>
            </a:pPr>
            <a:r>
              <a:rPr lang="de-DE" sz="2600"/>
              <a:t>De quoi s'agit-il ?</a:t>
            </a:r>
            <a:endParaRPr sz="2600"/>
          </a:p>
          <a:p>
            <a:pPr marL="457200" lvl="0" indent="-391983" algn="l" rtl="0">
              <a:lnSpc>
                <a:spcPct val="150000"/>
              </a:lnSpc>
              <a:spcBef>
                <a:spcPts val="0"/>
              </a:spcBef>
              <a:spcAft>
                <a:spcPts val="0"/>
              </a:spcAft>
              <a:buSzPct val="116424"/>
              <a:buAutoNum type="arabicPeriod"/>
            </a:pPr>
            <a:r>
              <a:rPr lang="de-DE" sz="2600"/>
              <a:t>Quels sont les changements ?</a:t>
            </a:r>
            <a:endParaRPr sz="2600"/>
          </a:p>
          <a:p>
            <a:pPr marL="457200" lvl="0" indent="-391983" algn="l" rtl="0">
              <a:lnSpc>
                <a:spcPct val="150000"/>
              </a:lnSpc>
              <a:spcBef>
                <a:spcPts val="0"/>
              </a:spcBef>
              <a:spcAft>
                <a:spcPts val="0"/>
              </a:spcAft>
              <a:buSzPct val="116424"/>
              <a:buAutoNum type="arabicPeriod"/>
            </a:pPr>
            <a:r>
              <a:rPr lang="de-DE" sz="2600"/>
              <a:t>Ne pas affaiblir davantage l’armée - renforcer la protection civile</a:t>
            </a:r>
            <a:endParaRPr sz="2600"/>
          </a:p>
          <a:p>
            <a:pPr marL="457200" lvl="0" indent="-391983" algn="l" rtl="0">
              <a:lnSpc>
                <a:spcPct val="150000"/>
              </a:lnSpc>
              <a:spcBef>
                <a:spcPts val="0"/>
              </a:spcBef>
              <a:spcAft>
                <a:spcPts val="0"/>
              </a:spcAft>
              <a:buSzPct val="116424"/>
              <a:buAutoNum type="arabicPeriod"/>
            </a:pPr>
            <a:r>
              <a:rPr lang="de-DE" sz="2600"/>
              <a:t>Des forces d'intervention solides pour la sécurité et la gestion des crises </a:t>
            </a:r>
            <a:endParaRPr sz="2600"/>
          </a:p>
          <a:p>
            <a:pPr marL="457200" lvl="0" indent="-391983" algn="l" rtl="0">
              <a:lnSpc>
                <a:spcPct val="150000"/>
              </a:lnSpc>
              <a:spcBef>
                <a:spcPts val="0"/>
              </a:spcBef>
              <a:spcAft>
                <a:spcPts val="0"/>
              </a:spcAft>
              <a:buSzPct val="116424"/>
              <a:buAutoNum type="arabicPeriod"/>
            </a:pPr>
            <a:r>
              <a:rPr lang="de-DE" sz="2600"/>
              <a:t>Plus d'équité grâce à des règles claires pour tous</a:t>
            </a:r>
            <a:endParaRPr sz="2600"/>
          </a:p>
          <a:p>
            <a:pPr marL="457200" lvl="0" indent="-368935" algn="l" rtl="0">
              <a:lnSpc>
                <a:spcPct val="150000"/>
              </a:lnSpc>
              <a:spcBef>
                <a:spcPts val="0"/>
              </a:spcBef>
              <a:spcAft>
                <a:spcPts val="0"/>
              </a:spcAft>
              <a:buSzPct val="100000"/>
              <a:buAutoNum type="arabicPeriod"/>
            </a:pPr>
            <a:r>
              <a:rPr lang="de-DE" sz="2600"/>
              <a:t>Faktencheck</a:t>
            </a:r>
            <a:endParaRPr sz="2600"/>
          </a:p>
          <a:p>
            <a:pPr marL="457200" lvl="0" indent="-391983" algn="l" rtl="0">
              <a:lnSpc>
                <a:spcPct val="150000"/>
              </a:lnSpc>
              <a:spcBef>
                <a:spcPts val="0"/>
              </a:spcBef>
              <a:spcAft>
                <a:spcPts val="0"/>
              </a:spcAft>
              <a:buSzPct val="116424"/>
              <a:buAutoNum type="arabicPeriod"/>
            </a:pPr>
            <a:r>
              <a:rPr lang="de-DE" sz="2600"/>
              <a:t>Conclusion</a:t>
            </a:r>
            <a:r>
              <a:rPr lang="de-DE"/>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838200" y="365125"/>
            <a:ext cx="10515600" cy="108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de-DE">
                <a:solidFill>
                  <a:srgbClr val="154A1F"/>
                </a:solidFill>
              </a:rPr>
              <a:t>De quoi s'agit-il ?</a:t>
            </a:r>
            <a:endParaRPr>
              <a:solidFill>
                <a:srgbClr val="154A1F"/>
              </a:solidFill>
            </a:endParaRPr>
          </a:p>
        </p:txBody>
      </p:sp>
      <p:sp>
        <p:nvSpPr>
          <p:cNvPr id="64" name="Google Shape;64;p3"/>
          <p:cNvSpPr txBox="1">
            <a:spLocks noGrp="1"/>
          </p:cNvSpPr>
          <p:nvPr>
            <p:ph type="body" idx="1"/>
          </p:nvPr>
        </p:nvSpPr>
        <p:spPr>
          <a:xfrm>
            <a:off x="838201" y="1512000"/>
            <a:ext cx="7716520" cy="4351338"/>
          </a:xfrm>
          <a:prstGeom prst="rect">
            <a:avLst/>
          </a:prstGeom>
          <a:noFill/>
          <a:ln>
            <a:noFill/>
          </a:ln>
        </p:spPr>
        <p:txBody>
          <a:bodyPr spcFirstLastPara="1" wrap="square" lIns="91425" tIns="45700" rIns="91425" bIns="45700" anchor="t" anchorCtr="0">
            <a:normAutofit fontScale="55000" lnSpcReduction="20000"/>
          </a:bodyPr>
          <a:lstStyle/>
          <a:p>
            <a:pPr marL="457200" lvl="0" indent="-297497" algn="l" rtl="0">
              <a:lnSpc>
                <a:spcPct val="120000"/>
              </a:lnSpc>
              <a:spcBef>
                <a:spcPts val="0"/>
              </a:spcBef>
              <a:spcAft>
                <a:spcPts val="0"/>
              </a:spcAft>
              <a:buSzPct val="100000"/>
              <a:buChar char="●"/>
            </a:pPr>
            <a:r>
              <a:rPr lang="de-DE"/>
              <a:t>Chaque année, des milliers de personnes quittent l'armée pour le service civil. Cela prive l’armée et la protection civile de personnel important.</a:t>
            </a:r>
            <a:br>
              <a:rPr lang="de-DE"/>
            </a:br>
            <a:endParaRPr/>
          </a:p>
          <a:p>
            <a:pPr marL="457200" lvl="0" indent="-297497" algn="l" rtl="0">
              <a:lnSpc>
                <a:spcPct val="120000"/>
              </a:lnSpc>
              <a:spcBef>
                <a:spcPts val="0"/>
              </a:spcBef>
              <a:spcAft>
                <a:spcPts val="0"/>
              </a:spcAft>
              <a:buSzPct val="100000"/>
              <a:buChar char="●"/>
            </a:pPr>
            <a:r>
              <a:rPr lang="de-DE"/>
              <a:t>Il existe aujourd’hui de facto une liberté de choix, bien que l’obligation de servir est ancrée dans la Constitution fédérale.</a:t>
            </a:r>
            <a:br>
              <a:rPr lang="de-DE"/>
            </a:br>
            <a:endParaRPr/>
          </a:p>
          <a:p>
            <a:pPr marL="457200" lvl="0" indent="-297497" algn="l" rtl="0">
              <a:lnSpc>
                <a:spcPct val="120000"/>
              </a:lnSpc>
              <a:spcBef>
                <a:spcPts val="0"/>
              </a:spcBef>
              <a:spcAft>
                <a:spcPts val="0"/>
              </a:spcAft>
              <a:buSzPct val="100000"/>
              <a:buChar char="●"/>
            </a:pPr>
            <a:r>
              <a:rPr lang="de-DE"/>
              <a:t>La révision de la loi sur le service civil (LSC) vise à rétablir ce principe constitutionnel : le service civil est un service de remplacement destiné aux personnes qui, pour des raisons de conscience, ne peuvent pas accomplir le service militaire.</a:t>
            </a:r>
            <a:br>
              <a:rPr lang="de-DE"/>
            </a:br>
            <a:endParaRPr/>
          </a:p>
          <a:p>
            <a:pPr marL="457200" lvl="0" indent="-297497" algn="l" rtl="0">
              <a:lnSpc>
                <a:spcPct val="120000"/>
              </a:lnSpc>
              <a:spcBef>
                <a:spcPts val="0"/>
              </a:spcBef>
              <a:spcAft>
                <a:spcPts val="0"/>
              </a:spcAft>
              <a:buSzPct val="100000"/>
              <a:buChar char="●"/>
            </a:pPr>
            <a:r>
              <a:rPr lang="de-DE"/>
              <a:t>La réforme vise à recentrer le service civil sur son objectif initial et à garantir ainsi les effectifs de l’armée et de la protection civile.</a:t>
            </a:r>
            <a:br>
              <a:rPr lang="de-DE"/>
            </a:br>
            <a:endParaRPr/>
          </a:p>
          <a:p>
            <a:pPr marL="457200" lvl="0" indent="-297497" algn="l" rtl="0">
              <a:lnSpc>
                <a:spcPct val="120000"/>
              </a:lnSpc>
              <a:spcBef>
                <a:spcPts val="0"/>
              </a:spcBef>
              <a:spcAft>
                <a:spcPts val="0"/>
              </a:spcAft>
              <a:buSzPct val="100000"/>
              <a:buChar char="●"/>
            </a:pPr>
            <a:r>
              <a:rPr lang="de-DE"/>
              <a:t>Le 14 juin prochain, la Suisse se prononcera sur la révision de la loi sur le service civil (LSC).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5"/>
          <p:cNvSpPr txBox="1">
            <a:spLocks noGrp="1"/>
          </p:cNvSpPr>
          <p:nvPr>
            <p:ph type="title"/>
          </p:nvPr>
        </p:nvSpPr>
        <p:spPr>
          <a:xfrm>
            <a:off x="838800" y="365125"/>
            <a:ext cx="10515600" cy="108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de-DE">
                <a:solidFill>
                  <a:srgbClr val="154A1F"/>
                </a:solidFill>
              </a:rPr>
              <a:t>Quels sont les changements ?</a:t>
            </a:r>
            <a:endParaRPr>
              <a:solidFill>
                <a:srgbClr val="154A1F"/>
              </a:solidFill>
            </a:endParaRPr>
          </a:p>
        </p:txBody>
      </p:sp>
      <p:sp>
        <p:nvSpPr>
          <p:cNvPr id="74" name="Google Shape;74;p5"/>
          <p:cNvSpPr txBox="1">
            <a:spLocks noGrp="1"/>
          </p:cNvSpPr>
          <p:nvPr>
            <p:ph type="body" idx="1"/>
          </p:nvPr>
        </p:nvSpPr>
        <p:spPr>
          <a:xfrm>
            <a:off x="838800" y="1512000"/>
            <a:ext cx="7716600" cy="5232300"/>
          </a:xfrm>
          <a:prstGeom prst="rect">
            <a:avLst/>
          </a:prstGeom>
          <a:noFill/>
          <a:ln>
            <a:noFill/>
          </a:ln>
        </p:spPr>
        <p:txBody>
          <a:bodyPr spcFirstLastPara="1" wrap="square" lIns="91425" tIns="45700" rIns="91425" bIns="45700" anchor="t" anchorCtr="0">
            <a:noAutofit/>
          </a:bodyPr>
          <a:lstStyle/>
          <a:p>
            <a:pPr marL="457200" lvl="0" indent="-303847" algn="l" rtl="0">
              <a:lnSpc>
                <a:spcPct val="95000"/>
              </a:lnSpc>
              <a:spcBef>
                <a:spcPts val="800"/>
              </a:spcBef>
              <a:spcAft>
                <a:spcPts val="0"/>
              </a:spcAft>
              <a:buSzPts val="1430"/>
              <a:buAutoNum type="arabicPeriod"/>
            </a:pPr>
            <a:r>
              <a:rPr lang="de-DE" sz="1430" b="1">
                <a:solidFill>
                  <a:srgbClr val="FF7B00"/>
                </a:solidFill>
              </a:rPr>
              <a:t>Durée minimale de 150 jours de service civil : </a:t>
            </a:r>
            <a:r>
              <a:rPr lang="de-DE" sz="1430"/>
              <a:t>toute personne qui passe au service civil après l'école de recrues doit accomplir au moins 150 jours de service civil, quel que soit le nombre de jours de service militaire restant.</a:t>
            </a:r>
            <a:br>
              <a:rPr lang="de-DE" sz="1430"/>
            </a:br>
            <a:endParaRPr sz="1430"/>
          </a:p>
          <a:p>
            <a:pPr marL="457200" lvl="0" indent="-303847" algn="l" rtl="0">
              <a:lnSpc>
                <a:spcPct val="95000"/>
              </a:lnSpc>
              <a:spcBef>
                <a:spcPts val="0"/>
              </a:spcBef>
              <a:spcAft>
                <a:spcPts val="0"/>
              </a:spcAft>
              <a:buSzPts val="1430"/>
              <a:buAutoNum type="arabicPeriod"/>
            </a:pPr>
            <a:r>
              <a:rPr lang="de-DE" sz="1430" b="1">
                <a:solidFill>
                  <a:srgbClr val="FF7B00"/>
                </a:solidFill>
              </a:rPr>
              <a:t>Facteur 1,5 également pour les cadres : </a:t>
            </a:r>
            <a:r>
              <a:rPr lang="de-DE" sz="1430"/>
              <a:t>le facteur multiplicateur de 1,5 appliqué jusqu'à présent aux jours de service militaire s'applique désormais également aux sous-officiers et aux officiers.</a:t>
            </a:r>
            <a:br>
              <a:rPr lang="de-DE" sz="1430"/>
            </a:br>
            <a:endParaRPr sz="1430"/>
          </a:p>
          <a:p>
            <a:pPr marL="457200" lvl="0" indent="-303847" algn="l" rtl="0">
              <a:lnSpc>
                <a:spcPct val="95000"/>
              </a:lnSpc>
              <a:spcBef>
                <a:spcPts val="0"/>
              </a:spcBef>
              <a:spcAft>
                <a:spcPts val="0"/>
              </a:spcAft>
              <a:buSzPts val="1430"/>
              <a:buAutoNum type="arabicPeriod"/>
            </a:pPr>
            <a:r>
              <a:rPr lang="de-DE" sz="1430" b="1">
                <a:solidFill>
                  <a:srgbClr val="FF7B00"/>
                </a:solidFill>
              </a:rPr>
              <a:t>Obligation d'effectuer une mission annuelle dans le service civil : </a:t>
            </a:r>
            <a:r>
              <a:rPr lang="de-DE" sz="1430"/>
              <a:t>les personnes effectuant leur service civil doivent accomplir une mission chaque année, à un rythme similaire à celui du service militaire obligatoire.</a:t>
            </a:r>
            <a:br>
              <a:rPr lang="de-DE" sz="1430"/>
            </a:br>
            <a:endParaRPr sz="1430"/>
          </a:p>
          <a:p>
            <a:pPr marL="457200" lvl="0" indent="-303847" algn="l" rtl="0">
              <a:lnSpc>
                <a:spcPct val="95000"/>
              </a:lnSpc>
              <a:spcBef>
                <a:spcPts val="0"/>
              </a:spcBef>
              <a:spcAft>
                <a:spcPts val="0"/>
              </a:spcAft>
              <a:buSzPts val="1430"/>
              <a:buAutoNum type="arabicPeriod"/>
            </a:pPr>
            <a:r>
              <a:rPr lang="de-DE" sz="1430" b="1">
                <a:solidFill>
                  <a:srgbClr val="FF7B00"/>
                </a:solidFill>
              </a:rPr>
              <a:t>Mission de longue durée après l'admission :</a:t>
            </a:r>
            <a:r>
              <a:rPr lang="de-DE" sz="1430">
                <a:solidFill>
                  <a:srgbClr val="FF7B00"/>
                </a:solidFill>
              </a:rPr>
              <a:t> </a:t>
            </a:r>
            <a:r>
              <a:rPr lang="de-DE" sz="1430"/>
              <a:t>si une personne est admise au service civil pendant l'école de recrues, la première affectation de longue durée doit avoir lieu au plus tard l'année suivante.</a:t>
            </a:r>
            <a:br>
              <a:rPr lang="de-DE" sz="1430"/>
            </a:br>
            <a:endParaRPr sz="1430"/>
          </a:p>
          <a:p>
            <a:pPr marL="457200" lvl="0" indent="-303847" algn="l" rtl="0">
              <a:lnSpc>
                <a:spcPct val="95000"/>
              </a:lnSpc>
              <a:spcBef>
                <a:spcPts val="0"/>
              </a:spcBef>
              <a:spcAft>
                <a:spcPts val="0"/>
              </a:spcAft>
              <a:buSzPts val="1430"/>
              <a:buAutoNum type="arabicPeriod"/>
            </a:pPr>
            <a:r>
              <a:rPr lang="de-DE" sz="1430" b="1">
                <a:solidFill>
                  <a:srgbClr val="FF7B00"/>
                </a:solidFill>
              </a:rPr>
              <a:t>Restrictions concernant les affectations médicales : </a:t>
            </a:r>
            <a:r>
              <a:rPr lang="de-DE" sz="1430"/>
              <a:t>le service civil n'autorisera plus d'affectations exigeant des études de médecine humaine, dentaire ou vétérinaire.</a:t>
            </a:r>
            <a:br>
              <a:rPr lang="de-DE" sz="1430"/>
            </a:br>
            <a:endParaRPr sz="1430">
              <a:solidFill>
                <a:srgbClr val="FF7B00"/>
              </a:solidFill>
            </a:endParaRPr>
          </a:p>
          <a:p>
            <a:pPr marL="457200" lvl="0" indent="-303846" algn="l" rtl="0">
              <a:lnSpc>
                <a:spcPct val="95000"/>
              </a:lnSpc>
              <a:spcBef>
                <a:spcPts val="0"/>
              </a:spcBef>
              <a:spcAft>
                <a:spcPts val="0"/>
              </a:spcAft>
              <a:buSzPts val="1430"/>
              <a:buAutoNum type="arabicPeriod"/>
            </a:pPr>
            <a:r>
              <a:rPr lang="de-DE" sz="1430" b="1">
                <a:solidFill>
                  <a:srgbClr val="FF7B00"/>
                </a:solidFill>
              </a:rPr>
              <a:t>Mesures contre les passages tardifs :</a:t>
            </a:r>
            <a:r>
              <a:rPr lang="de-DE" sz="1430">
                <a:solidFill>
                  <a:srgbClr val="FF7B00"/>
                </a:solidFill>
              </a:rPr>
              <a:t> </a:t>
            </a:r>
            <a:r>
              <a:rPr lang="de-DE" sz="1430"/>
              <a:t>des conditions plus strictes s'appliquent aux personnes qui ne changent de voie qu'après avoir accompli une grande partie de leur service militaire.</a:t>
            </a:r>
            <a:endParaRPr sz="143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838800" y="365125"/>
            <a:ext cx="10995900" cy="108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de-DE" sz="3000">
                <a:solidFill>
                  <a:srgbClr val="154A1F"/>
                </a:solidFill>
              </a:rPr>
              <a:t>Ne pas affaiblir davantage l’armée - renforcer la protection civile</a:t>
            </a:r>
            <a:endParaRPr sz="3000">
              <a:solidFill>
                <a:srgbClr val="154A1F"/>
              </a:solidFill>
            </a:endParaRPr>
          </a:p>
        </p:txBody>
      </p:sp>
      <p:sp>
        <p:nvSpPr>
          <p:cNvPr id="84" name="Google Shape;84;p7"/>
          <p:cNvSpPr txBox="1">
            <a:spLocks noGrp="1"/>
          </p:cNvSpPr>
          <p:nvPr>
            <p:ph type="body" idx="1"/>
          </p:nvPr>
        </p:nvSpPr>
        <p:spPr>
          <a:xfrm>
            <a:off x="838800" y="1512000"/>
            <a:ext cx="8008800" cy="4351200"/>
          </a:xfrm>
          <a:prstGeom prst="rect">
            <a:avLst/>
          </a:prstGeom>
          <a:noFill/>
          <a:ln>
            <a:noFill/>
          </a:ln>
        </p:spPr>
        <p:txBody>
          <a:bodyPr spcFirstLastPara="1" wrap="square" lIns="91425" tIns="45700" rIns="91425" bIns="45700" anchor="t" anchorCtr="0">
            <a:normAutofit fontScale="70000" lnSpcReduction="20000"/>
          </a:bodyPr>
          <a:lstStyle/>
          <a:p>
            <a:pPr marL="457200" lvl="0" indent="-336548" algn="l" rtl="0">
              <a:lnSpc>
                <a:spcPct val="100000"/>
              </a:lnSpc>
              <a:spcBef>
                <a:spcPts val="0"/>
              </a:spcBef>
              <a:spcAft>
                <a:spcPts val="0"/>
              </a:spcAft>
              <a:buSzPct val="71427"/>
              <a:buChar char="●"/>
            </a:pPr>
            <a:r>
              <a:rPr lang="de-DE"/>
              <a:t>La situation sécuritaire en Europe s'est détériorée : une armée forte et une protection civile solide sont essentielles.</a:t>
            </a:r>
            <a:br>
              <a:rPr lang="de-DE"/>
            </a:br>
            <a:endParaRPr/>
          </a:p>
          <a:p>
            <a:pPr marL="457200" lvl="0" indent="-336548" algn="l" rtl="0">
              <a:lnSpc>
                <a:spcPct val="100000"/>
              </a:lnSpc>
              <a:spcBef>
                <a:spcPts val="0"/>
              </a:spcBef>
              <a:spcAft>
                <a:spcPts val="0"/>
              </a:spcAft>
              <a:buSzPct val="71427"/>
              <a:buChar char="●"/>
            </a:pPr>
            <a:r>
              <a:rPr lang="de-DE"/>
              <a:t>Plus de 7 000 personnes optent chaque année pour le service civil – l'armée perd ainsi des effectifs équivalents à deux brigades.</a:t>
            </a:r>
            <a:br>
              <a:rPr lang="de-DE"/>
            </a:br>
            <a:endParaRPr/>
          </a:p>
          <a:p>
            <a:pPr marL="457200" lvl="0" indent="-336548" algn="l" rtl="0">
              <a:lnSpc>
                <a:spcPct val="100000"/>
              </a:lnSpc>
              <a:spcBef>
                <a:spcPts val="0"/>
              </a:spcBef>
              <a:spcAft>
                <a:spcPts val="0"/>
              </a:spcAft>
              <a:buSzPct val="71427"/>
              <a:buChar char="●"/>
            </a:pPr>
            <a:r>
              <a:rPr lang="de-DE"/>
              <a:t>Cela va à l'encontre de la planification initiale, qui prévoyait un maximum de 2 500 admissions par an.</a:t>
            </a:r>
            <a:br>
              <a:rPr lang="de-DE"/>
            </a:br>
            <a:endParaRPr/>
          </a:p>
          <a:p>
            <a:pPr marL="457200" lvl="0" indent="-336548" algn="l" rtl="0">
              <a:lnSpc>
                <a:spcPct val="100000"/>
              </a:lnSpc>
              <a:spcBef>
                <a:spcPts val="0"/>
              </a:spcBef>
              <a:spcAft>
                <a:spcPts val="0"/>
              </a:spcAft>
              <a:buSzPct val="71427"/>
              <a:buChar char="●"/>
            </a:pPr>
            <a:r>
              <a:rPr lang="de-DE"/>
              <a:t>La protection civile souffre elle aussi d’un manque de personnel : avec 50 000 personnes, son effectif est nettement inférieur à l’effectif prévu de 72 000 personnes.</a:t>
            </a:r>
            <a:br>
              <a:rPr lang="de-DE"/>
            </a:br>
            <a:endParaRPr/>
          </a:p>
          <a:p>
            <a:pPr marL="457200" lvl="0" indent="-336548" algn="l" rtl="0">
              <a:lnSpc>
                <a:spcPct val="100000"/>
              </a:lnSpc>
              <a:spcBef>
                <a:spcPts val="0"/>
              </a:spcBef>
              <a:spcAft>
                <a:spcPts val="0"/>
              </a:spcAft>
              <a:buSzPct val="71427"/>
              <a:buChar char="●"/>
            </a:pPr>
            <a:r>
              <a:rPr lang="de-DE"/>
              <a:t>La révision vise à garantir la stabilité des effectifs de l'armée et de la protection de la population.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9"/>
          <p:cNvSpPr txBox="1">
            <a:spLocks noGrp="1"/>
          </p:cNvSpPr>
          <p:nvPr>
            <p:ph type="title"/>
          </p:nvPr>
        </p:nvSpPr>
        <p:spPr>
          <a:xfrm>
            <a:off x="838800" y="365125"/>
            <a:ext cx="10515600" cy="108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de-DE">
                <a:solidFill>
                  <a:srgbClr val="154A1F"/>
                </a:solidFill>
              </a:rPr>
              <a:t>Des forces d'intervention solides pour la sécurité et la gestion des crises</a:t>
            </a:r>
            <a:endParaRPr>
              <a:solidFill>
                <a:srgbClr val="154A1F"/>
              </a:solidFill>
            </a:endParaRPr>
          </a:p>
        </p:txBody>
      </p:sp>
      <p:sp>
        <p:nvSpPr>
          <p:cNvPr id="94" name="Google Shape;94;p9"/>
          <p:cNvSpPr txBox="1">
            <a:spLocks noGrp="1"/>
          </p:cNvSpPr>
          <p:nvPr>
            <p:ph type="body" idx="1"/>
          </p:nvPr>
        </p:nvSpPr>
        <p:spPr>
          <a:xfrm>
            <a:off x="838800" y="1512000"/>
            <a:ext cx="7964400" cy="4998000"/>
          </a:xfrm>
          <a:prstGeom prst="rect">
            <a:avLst/>
          </a:prstGeom>
          <a:noFill/>
          <a:ln>
            <a:noFill/>
          </a:ln>
        </p:spPr>
        <p:txBody>
          <a:bodyPr spcFirstLastPara="1" wrap="square" lIns="91425" tIns="45700" rIns="91425" bIns="45700" anchor="t" anchorCtr="0">
            <a:noAutofit/>
          </a:bodyPr>
          <a:lstStyle/>
          <a:p>
            <a:pPr marL="457200" lvl="0" indent="-323850" algn="l" rtl="0">
              <a:lnSpc>
                <a:spcPct val="100000"/>
              </a:lnSpc>
              <a:spcBef>
                <a:spcPts val="0"/>
              </a:spcBef>
              <a:spcAft>
                <a:spcPts val="0"/>
              </a:spcAft>
              <a:buSzPts val="1500"/>
              <a:buChar char="●"/>
            </a:pPr>
            <a:r>
              <a:rPr lang="de-DE" sz="1850"/>
              <a:t>La force de l'armée et de la protection de la population ne dépend pas seulement du nombre de personnes, mais aussi de leurs qualifications.</a:t>
            </a:r>
            <a:endParaRPr sz="1850"/>
          </a:p>
          <a:p>
            <a:pPr marL="0" lvl="0" indent="0" algn="l" rtl="0">
              <a:lnSpc>
                <a:spcPct val="100000"/>
              </a:lnSpc>
              <a:spcBef>
                <a:spcPts val="0"/>
              </a:spcBef>
              <a:spcAft>
                <a:spcPts val="0"/>
              </a:spcAft>
              <a:buSzPts val="688"/>
              <a:buNone/>
            </a:pPr>
            <a:endParaRPr sz="1850"/>
          </a:p>
          <a:p>
            <a:pPr marL="457200" lvl="0" indent="-323850" algn="l" rtl="0">
              <a:lnSpc>
                <a:spcPct val="100000"/>
              </a:lnSpc>
              <a:spcBef>
                <a:spcPts val="0"/>
              </a:spcBef>
              <a:spcAft>
                <a:spcPts val="0"/>
              </a:spcAft>
              <a:buSzPts val="1500"/>
              <a:buChar char="●"/>
            </a:pPr>
            <a:r>
              <a:rPr lang="de-DE" sz="1850"/>
              <a:t>De nombreux cadres et spécialistes formés optent pour le service civil.</a:t>
            </a:r>
            <a:endParaRPr sz="1850"/>
          </a:p>
          <a:p>
            <a:pPr marL="0" lvl="0" indent="0" algn="l" rtl="0">
              <a:lnSpc>
                <a:spcPct val="100000"/>
              </a:lnSpc>
              <a:spcBef>
                <a:spcPts val="0"/>
              </a:spcBef>
              <a:spcAft>
                <a:spcPts val="0"/>
              </a:spcAft>
              <a:buSzPts val="688"/>
              <a:buNone/>
            </a:pPr>
            <a:endParaRPr sz="1850"/>
          </a:p>
          <a:p>
            <a:pPr marL="457200" lvl="0" indent="-323850" algn="l" rtl="0">
              <a:lnSpc>
                <a:spcPct val="100000"/>
              </a:lnSpc>
              <a:spcBef>
                <a:spcPts val="0"/>
              </a:spcBef>
              <a:spcAft>
                <a:spcPts val="0"/>
              </a:spcAft>
              <a:buSzPts val="1500"/>
              <a:buChar char="●"/>
            </a:pPr>
            <a:r>
              <a:rPr lang="de-DE" sz="1850"/>
              <a:t>L’armée et la protection de la population perdent ainsi des compétences et une expérience importantes.</a:t>
            </a:r>
            <a:endParaRPr sz="1850"/>
          </a:p>
          <a:p>
            <a:pPr marL="0" lvl="0" indent="0" algn="l" rtl="0">
              <a:lnSpc>
                <a:spcPct val="100000"/>
              </a:lnSpc>
              <a:spcBef>
                <a:spcPts val="0"/>
              </a:spcBef>
              <a:spcAft>
                <a:spcPts val="0"/>
              </a:spcAft>
              <a:buSzPts val="688"/>
              <a:buNone/>
            </a:pPr>
            <a:endParaRPr sz="1850"/>
          </a:p>
          <a:p>
            <a:pPr marL="457200" lvl="0" indent="-323850" algn="l" rtl="0">
              <a:lnSpc>
                <a:spcPct val="100000"/>
              </a:lnSpc>
              <a:spcBef>
                <a:spcPts val="0"/>
              </a:spcBef>
              <a:spcAft>
                <a:spcPts val="0"/>
              </a:spcAft>
              <a:buSzPts val="1500"/>
              <a:buChar char="●"/>
            </a:pPr>
            <a:r>
              <a:rPr lang="de-DE" sz="1850"/>
              <a:t>Cette perte engendre également des coûts élevés – rien qu’en 2021, environ 70 millions de francs en investissements de formation.</a:t>
            </a:r>
            <a:endParaRPr sz="1850"/>
          </a:p>
          <a:p>
            <a:pPr marL="0" lvl="0" indent="0" algn="l" rtl="0">
              <a:lnSpc>
                <a:spcPct val="100000"/>
              </a:lnSpc>
              <a:spcBef>
                <a:spcPts val="0"/>
              </a:spcBef>
              <a:spcAft>
                <a:spcPts val="0"/>
              </a:spcAft>
              <a:buSzPts val="688"/>
              <a:buNone/>
            </a:pPr>
            <a:endParaRPr sz="1850"/>
          </a:p>
          <a:p>
            <a:pPr marL="457200" lvl="0" indent="-323850" algn="l" rtl="0">
              <a:lnSpc>
                <a:spcPct val="100000"/>
              </a:lnSpc>
              <a:spcBef>
                <a:spcPts val="0"/>
              </a:spcBef>
              <a:spcAft>
                <a:spcPts val="0"/>
              </a:spcAft>
              <a:buSzPts val="1500"/>
              <a:buChar char="●"/>
            </a:pPr>
            <a:r>
              <a:rPr lang="de-DE" sz="1850"/>
              <a:t>Les passages tardifs sont fréquents : plus d’un tiers des demandes sont déposées après avoir déjà accompli leur service militaire.</a:t>
            </a:r>
            <a:endParaRPr sz="1850"/>
          </a:p>
          <a:p>
            <a:pPr marL="0" lvl="0" indent="0" algn="l" rtl="0">
              <a:lnSpc>
                <a:spcPct val="100000"/>
              </a:lnSpc>
              <a:spcBef>
                <a:spcPts val="0"/>
              </a:spcBef>
              <a:spcAft>
                <a:spcPts val="0"/>
              </a:spcAft>
              <a:buSzPts val="688"/>
              <a:buNone/>
            </a:pPr>
            <a:endParaRPr sz="1850"/>
          </a:p>
          <a:p>
            <a:pPr marL="457200" lvl="0" indent="-323850" algn="l" rtl="0">
              <a:lnSpc>
                <a:spcPct val="100000"/>
              </a:lnSpc>
              <a:spcBef>
                <a:spcPts val="0"/>
              </a:spcBef>
              <a:spcAft>
                <a:spcPts val="0"/>
              </a:spcAft>
              <a:buSzPts val="1500"/>
              <a:buChar char="●"/>
            </a:pPr>
            <a:r>
              <a:rPr lang="de-DE" sz="1850"/>
              <a:t>La révision vise à garantir que les spécialistes formés à grands frais </a:t>
            </a:r>
            <a:br>
              <a:rPr lang="de-DE" sz="1850"/>
            </a:br>
            <a:r>
              <a:rPr lang="de-DE" sz="1850"/>
              <a:t>restent là où on a besoin d’eux pour la sécurité et la gestion des crises.</a:t>
            </a:r>
            <a:endParaRPr sz="1850"/>
          </a:p>
        </p:txBody>
      </p:sp>
    </p:spTree>
  </p:cSld>
  <p:clrMapOvr>
    <a:masterClrMapping/>
  </p:clrMapOvr>
</p:sld>
</file>

<file path=ppt/theme/theme1.xml><?xml version="1.0" encoding="utf-8"?>
<a:theme xmlns:a="http://schemas.openxmlformats.org/drawingml/2006/main" name="HEV Geistersteuer">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933</Words>
  <Application>Microsoft Macintosh PowerPoint</Application>
  <PresentationFormat>Breitbild</PresentationFormat>
  <Paragraphs>66</Paragraphs>
  <Slides>14</Slides>
  <Notes>14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14</vt:i4>
      </vt:variant>
    </vt:vector>
  </HeadingPairs>
  <TitlesOfParts>
    <vt:vector size="17" baseType="lpstr">
      <vt:lpstr>Tahoma</vt:lpstr>
      <vt:lpstr>Arial</vt:lpstr>
      <vt:lpstr>HEV Geistersteuer</vt:lpstr>
      <vt:lpstr>PowerPoint-Präsentation</vt:lpstr>
      <vt:lpstr>Table des matière</vt:lpstr>
      <vt:lpstr>De quoi s'agit-il ?</vt:lpstr>
      <vt:lpstr>PowerPoint-Präsentation</vt:lpstr>
      <vt:lpstr>Quels sont les changements ?</vt:lpstr>
      <vt:lpstr>PowerPoint-Präsentation</vt:lpstr>
      <vt:lpstr>Ne pas affaiblir davantage l’armée - renforcer la protection civile</vt:lpstr>
      <vt:lpstr>PowerPoint-Präsentation</vt:lpstr>
      <vt:lpstr>Des forces d'intervention solides pour la sécurité et la gestion des crises</vt:lpstr>
      <vt:lpstr>PowerPoint-Präsentation</vt:lpstr>
      <vt:lpstr>Plus d'équité grâce à des règles claires pour tous</vt:lpstr>
      <vt:lpstr>Faktencheck </vt:lpstr>
      <vt:lpstr>Qui dit OUI à la loi sur le service civil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Evgeny Nuzhaev</dc:creator>
  <cp:lastModifiedBy>Evgeny Nuzhaev</cp:lastModifiedBy>
  <cp:revision>3</cp:revision>
  <dcterms:created xsi:type="dcterms:W3CDTF">2025-05-20T11:55:05Z</dcterms:created>
  <dcterms:modified xsi:type="dcterms:W3CDTF">2026-03-26T08:18:27Z</dcterms:modified>
</cp:coreProperties>
</file>